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56" r:id="rId10"/>
    <p:sldId id="266" r:id="rId11"/>
    <p:sldId id="267"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IBM Plex Sans" panose="020B0604020202020204" charset="0"/>
      <p:regular r:id="rId18"/>
    </p:embeddedFont>
    <p:embeddedFont>
      <p:font typeface="Outfit Medium"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261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55333"/>
            <a:ext cx="6701076" cy="673418"/>
          </a:xfrm>
          <a:prstGeom prst="rect">
            <a:avLst/>
          </a:prstGeom>
          <a:noFill/>
          <a:ln/>
        </p:spPr>
        <p:txBody>
          <a:bodyPr wrap="none" lIns="0" tIns="0" rIns="0" bIns="0" rtlCol="0" anchor="t"/>
          <a:lstStyle/>
          <a:p>
            <a:pPr marL="0" indent="0" algn="l">
              <a:lnSpc>
                <a:spcPts val="5300"/>
              </a:lnSpc>
              <a:buNone/>
            </a:pPr>
            <a:r>
              <a:rPr lang="en-US" sz="4200" dirty="0">
                <a:latin typeface="Times New Roman" panose="02020603050405020304" pitchFamily="18" charset="0"/>
                <a:ea typeface="Outfit Medium" pitchFamily="34" charset="-122"/>
                <a:cs typeface="Times New Roman" panose="02020603050405020304" pitchFamily="18" charset="0"/>
              </a:rPr>
              <a:t>Định Nghĩa Và Thuật Ngữ AI</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59637"/>
            <a:ext cx="13042821" cy="1034415"/>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Định nghĩa AI: Trí tuệ nhân tạo (AI) là công nghệ cho phép máy tính mô phỏng trí tuệ con người: học tập, suy luận, giải quyết vấn đề, ra quyết định, sáng tạo, tự chủ. Theo IBM (2025), AI học từ kinh nghiệm để cải thiện, khác lập trình truyền thống. Britannica: Khả năng máy tính thực hiện nhiệm vụ thông minh như nhận diện hình ảnh hoặc ngôn ngữ tự nhiên.</a:t>
            </a:r>
            <a:endParaRPr lang="en-US" sz="16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136463"/>
            <a:ext cx="6413659" cy="1302306"/>
          </a:xfrm>
          <a:prstGeom prst="roundRect">
            <a:avLst>
              <a:gd name="adj" fmla="val 11234"/>
            </a:avLst>
          </a:prstGeom>
          <a:solidFill>
            <a:srgbClr val="FFFFFF">
              <a:alpha val="95000"/>
            </a:srgbClr>
          </a:solidFill>
          <a:ln w="30480">
            <a:solidFill>
              <a:srgbClr val="B5C1E2"/>
            </a:solidFill>
            <a:prstDash val="solid"/>
          </a:ln>
          <a:effectLst>
            <a:outerShdw dist="19050" dir="2700000" algn="bl" rotWithShape="0">
              <a:srgbClr val="B5C1E2">
                <a:alpha val="100000"/>
              </a:srgbClr>
            </a:outerShdw>
          </a:effectLst>
        </p:spPr>
      </p:sp>
      <p:sp>
        <p:nvSpPr>
          <p:cNvPr id="5" name="Shape 3"/>
          <p:cNvSpPr/>
          <p:nvPr/>
        </p:nvSpPr>
        <p:spPr>
          <a:xfrm>
            <a:off x="763310" y="3136463"/>
            <a:ext cx="121920" cy="1302306"/>
          </a:xfrm>
          <a:prstGeom prst="roundRect">
            <a:avLst>
              <a:gd name="adj" fmla="val 159070"/>
            </a:avLst>
          </a:prstGeom>
          <a:solidFill>
            <a:srgbClr val="A2B9F9"/>
          </a:solidFill>
          <a:ln/>
        </p:spPr>
      </p:sp>
      <p:sp>
        <p:nvSpPr>
          <p:cNvPr id="6" name="Text 4"/>
          <p:cNvSpPr/>
          <p:nvPr/>
        </p:nvSpPr>
        <p:spPr>
          <a:xfrm>
            <a:off x="1131094" y="3382328"/>
            <a:ext cx="2728436" cy="336590"/>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Machine Learning (ML)</a:t>
            </a:r>
            <a:endParaRPr lang="en-US" sz="2100" dirty="0">
              <a:latin typeface="Times New Roman" panose="02020603050405020304" pitchFamily="18" charset="0"/>
              <a:cs typeface="Times New Roman" panose="02020603050405020304" pitchFamily="18" charset="0"/>
            </a:endParaRPr>
          </a:p>
        </p:txBody>
      </p:sp>
      <p:sp>
        <p:nvSpPr>
          <p:cNvPr id="7" name="Text 5"/>
          <p:cNvSpPr/>
          <p:nvPr/>
        </p:nvSpPr>
        <p:spPr>
          <a:xfrm>
            <a:off x="1131094" y="3848100"/>
            <a:ext cx="5830491"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Học từ dữ liệu để dự đoán (ví dụ: Netflix gợi ý phim).</a:t>
            </a:r>
            <a:endParaRPr lang="en-US" sz="1650" dirty="0">
              <a:latin typeface="Times New Roman" panose="02020603050405020304" pitchFamily="18" charset="0"/>
              <a:cs typeface="Times New Roman" panose="02020603050405020304" pitchFamily="18" charset="0"/>
            </a:endParaRPr>
          </a:p>
        </p:txBody>
      </p:sp>
      <p:sp>
        <p:nvSpPr>
          <p:cNvPr id="8" name="Shape 6"/>
          <p:cNvSpPr/>
          <p:nvPr/>
        </p:nvSpPr>
        <p:spPr>
          <a:xfrm>
            <a:off x="7422833" y="3136463"/>
            <a:ext cx="6413778" cy="1302306"/>
          </a:xfrm>
          <a:prstGeom prst="roundRect">
            <a:avLst>
              <a:gd name="adj" fmla="val 11234"/>
            </a:avLst>
          </a:prstGeom>
          <a:solidFill>
            <a:srgbClr val="FFFFFF">
              <a:alpha val="95000"/>
            </a:srgbClr>
          </a:solidFill>
          <a:ln w="30480">
            <a:solidFill>
              <a:srgbClr val="B5C1E2"/>
            </a:solidFill>
            <a:prstDash val="solid"/>
          </a:ln>
          <a:effectLst>
            <a:outerShdw dist="19050" dir="2700000" algn="bl" rotWithShape="0">
              <a:srgbClr val="B5C1E2">
                <a:alpha val="100000"/>
              </a:srgbClr>
            </a:outerShdw>
          </a:effectLst>
        </p:spPr>
      </p:sp>
      <p:sp>
        <p:nvSpPr>
          <p:cNvPr id="9" name="Shape 7"/>
          <p:cNvSpPr/>
          <p:nvPr/>
        </p:nvSpPr>
        <p:spPr>
          <a:xfrm>
            <a:off x="7392353" y="3136463"/>
            <a:ext cx="121920" cy="1302306"/>
          </a:xfrm>
          <a:prstGeom prst="roundRect">
            <a:avLst>
              <a:gd name="adj" fmla="val 159070"/>
            </a:avLst>
          </a:prstGeom>
          <a:solidFill>
            <a:srgbClr val="A2B9F9"/>
          </a:solidFill>
          <a:ln/>
        </p:spPr>
      </p:sp>
      <p:sp>
        <p:nvSpPr>
          <p:cNvPr id="10" name="Text 8"/>
          <p:cNvSpPr/>
          <p:nvPr/>
        </p:nvSpPr>
        <p:spPr>
          <a:xfrm>
            <a:off x="7760137" y="3382328"/>
            <a:ext cx="2693551" cy="336590"/>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Deep Learning</a:t>
            </a:r>
            <a:endParaRPr lang="en-US" sz="2100" dirty="0">
              <a:latin typeface="Times New Roman" panose="02020603050405020304" pitchFamily="18" charset="0"/>
              <a:cs typeface="Times New Roman" panose="02020603050405020304" pitchFamily="18" charset="0"/>
            </a:endParaRPr>
          </a:p>
        </p:txBody>
      </p:sp>
      <p:sp>
        <p:nvSpPr>
          <p:cNvPr id="11" name="Text 9"/>
          <p:cNvSpPr/>
          <p:nvPr/>
        </p:nvSpPr>
        <p:spPr>
          <a:xfrm>
            <a:off x="7760137" y="3848100"/>
            <a:ext cx="5830610"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Mạng nơ-ron nhiều lớp xử lý dữ liệu phức tạp như hình ảnh.</a:t>
            </a:r>
            <a:endParaRPr lang="en-US" sz="1650" dirty="0">
              <a:latin typeface="Times New Roman" panose="02020603050405020304" pitchFamily="18" charset="0"/>
              <a:cs typeface="Times New Roman" panose="02020603050405020304" pitchFamily="18" charset="0"/>
            </a:endParaRPr>
          </a:p>
        </p:txBody>
      </p:sp>
      <p:sp>
        <p:nvSpPr>
          <p:cNvPr id="12" name="Shape 10"/>
          <p:cNvSpPr/>
          <p:nvPr/>
        </p:nvSpPr>
        <p:spPr>
          <a:xfrm>
            <a:off x="793790" y="4654153"/>
            <a:ext cx="6413659" cy="1302306"/>
          </a:xfrm>
          <a:prstGeom prst="roundRect">
            <a:avLst>
              <a:gd name="adj" fmla="val 11234"/>
            </a:avLst>
          </a:prstGeom>
          <a:solidFill>
            <a:srgbClr val="FFFFFF">
              <a:alpha val="95000"/>
            </a:srgbClr>
          </a:solidFill>
          <a:ln w="30480">
            <a:solidFill>
              <a:srgbClr val="B5C1E2"/>
            </a:solidFill>
            <a:prstDash val="solid"/>
          </a:ln>
          <a:effectLst>
            <a:outerShdw dist="19050" dir="2700000" algn="bl" rotWithShape="0">
              <a:srgbClr val="B5C1E2">
                <a:alpha val="100000"/>
              </a:srgbClr>
            </a:outerShdw>
          </a:effectLst>
        </p:spPr>
      </p:sp>
      <p:sp>
        <p:nvSpPr>
          <p:cNvPr id="13" name="Shape 11"/>
          <p:cNvSpPr/>
          <p:nvPr/>
        </p:nvSpPr>
        <p:spPr>
          <a:xfrm>
            <a:off x="763310" y="4654153"/>
            <a:ext cx="121920" cy="1302306"/>
          </a:xfrm>
          <a:prstGeom prst="roundRect">
            <a:avLst>
              <a:gd name="adj" fmla="val 159070"/>
            </a:avLst>
          </a:prstGeom>
          <a:solidFill>
            <a:srgbClr val="A2B9F9"/>
          </a:solidFill>
          <a:ln/>
        </p:spPr>
      </p:sp>
      <p:sp>
        <p:nvSpPr>
          <p:cNvPr id="14" name="Text 12"/>
          <p:cNvSpPr/>
          <p:nvPr/>
        </p:nvSpPr>
        <p:spPr>
          <a:xfrm>
            <a:off x="1131094" y="4900017"/>
            <a:ext cx="2693551" cy="336590"/>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Neural Networks</a:t>
            </a:r>
            <a:endParaRPr lang="en-US" sz="2100" dirty="0">
              <a:latin typeface="Times New Roman" panose="02020603050405020304" pitchFamily="18" charset="0"/>
              <a:cs typeface="Times New Roman" panose="02020603050405020304" pitchFamily="18" charset="0"/>
            </a:endParaRPr>
          </a:p>
        </p:txBody>
      </p:sp>
      <p:sp>
        <p:nvSpPr>
          <p:cNvPr id="15" name="Text 13"/>
          <p:cNvSpPr/>
          <p:nvPr/>
        </p:nvSpPr>
        <p:spPr>
          <a:xfrm>
            <a:off x="1131094" y="5365790"/>
            <a:ext cx="5830491"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Mô phỏng não bộ, học mẫu từ dữ liệu lớn.</a:t>
            </a:r>
            <a:endParaRPr lang="en-US" sz="1650" dirty="0">
              <a:latin typeface="Times New Roman" panose="02020603050405020304" pitchFamily="18" charset="0"/>
              <a:cs typeface="Times New Roman" panose="02020603050405020304" pitchFamily="18" charset="0"/>
            </a:endParaRPr>
          </a:p>
        </p:txBody>
      </p:sp>
      <p:sp>
        <p:nvSpPr>
          <p:cNvPr id="16" name="Shape 14"/>
          <p:cNvSpPr/>
          <p:nvPr/>
        </p:nvSpPr>
        <p:spPr>
          <a:xfrm>
            <a:off x="7422833" y="4654153"/>
            <a:ext cx="6413778" cy="1302306"/>
          </a:xfrm>
          <a:prstGeom prst="roundRect">
            <a:avLst>
              <a:gd name="adj" fmla="val 11234"/>
            </a:avLst>
          </a:prstGeom>
          <a:solidFill>
            <a:srgbClr val="FFFFFF">
              <a:alpha val="95000"/>
            </a:srgbClr>
          </a:solidFill>
          <a:ln w="30480">
            <a:solidFill>
              <a:srgbClr val="B5C1E2"/>
            </a:solidFill>
            <a:prstDash val="solid"/>
          </a:ln>
          <a:effectLst>
            <a:outerShdw dist="19050" dir="2700000" algn="bl" rotWithShape="0">
              <a:srgbClr val="B5C1E2">
                <a:alpha val="100000"/>
              </a:srgbClr>
            </a:outerShdw>
          </a:effectLst>
        </p:spPr>
      </p:sp>
      <p:sp>
        <p:nvSpPr>
          <p:cNvPr id="17" name="Shape 15"/>
          <p:cNvSpPr/>
          <p:nvPr/>
        </p:nvSpPr>
        <p:spPr>
          <a:xfrm>
            <a:off x="7392353" y="4654153"/>
            <a:ext cx="121920" cy="1302306"/>
          </a:xfrm>
          <a:prstGeom prst="roundRect">
            <a:avLst>
              <a:gd name="adj" fmla="val 159070"/>
            </a:avLst>
          </a:prstGeom>
          <a:solidFill>
            <a:srgbClr val="A2B9F9"/>
          </a:solidFill>
          <a:ln/>
        </p:spPr>
      </p:sp>
      <p:sp>
        <p:nvSpPr>
          <p:cNvPr id="18" name="Text 16"/>
          <p:cNvSpPr/>
          <p:nvPr/>
        </p:nvSpPr>
        <p:spPr>
          <a:xfrm>
            <a:off x="7760137" y="4900017"/>
            <a:ext cx="4227314" cy="336590"/>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Natural Language Processing (NLP)</a:t>
            </a:r>
            <a:endParaRPr lang="en-US" sz="2100" dirty="0">
              <a:latin typeface="Times New Roman" panose="02020603050405020304" pitchFamily="18" charset="0"/>
              <a:cs typeface="Times New Roman" panose="02020603050405020304" pitchFamily="18" charset="0"/>
            </a:endParaRPr>
          </a:p>
        </p:txBody>
      </p:sp>
      <p:sp>
        <p:nvSpPr>
          <p:cNvPr id="19" name="Text 17"/>
          <p:cNvSpPr/>
          <p:nvPr/>
        </p:nvSpPr>
        <p:spPr>
          <a:xfrm>
            <a:off x="7760137" y="5365790"/>
            <a:ext cx="5830610"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Hiểu/tạo văn bản như Siri.</a:t>
            </a:r>
            <a:endParaRPr lang="en-US" sz="1650" dirty="0">
              <a:latin typeface="Times New Roman" panose="02020603050405020304" pitchFamily="18" charset="0"/>
              <a:cs typeface="Times New Roman" panose="02020603050405020304" pitchFamily="18" charset="0"/>
            </a:endParaRPr>
          </a:p>
        </p:txBody>
      </p:sp>
      <p:sp>
        <p:nvSpPr>
          <p:cNvPr id="20" name="Shape 18"/>
          <p:cNvSpPr/>
          <p:nvPr/>
        </p:nvSpPr>
        <p:spPr>
          <a:xfrm>
            <a:off x="793790" y="6171843"/>
            <a:ext cx="6413659" cy="1302306"/>
          </a:xfrm>
          <a:prstGeom prst="roundRect">
            <a:avLst>
              <a:gd name="adj" fmla="val 11234"/>
            </a:avLst>
          </a:prstGeom>
          <a:solidFill>
            <a:srgbClr val="FFFFFF">
              <a:alpha val="95000"/>
            </a:srgbClr>
          </a:solidFill>
          <a:ln w="30480">
            <a:solidFill>
              <a:srgbClr val="B5C1E2"/>
            </a:solidFill>
            <a:prstDash val="solid"/>
          </a:ln>
          <a:effectLst>
            <a:outerShdw dist="19050" dir="2700000" algn="bl" rotWithShape="0">
              <a:srgbClr val="B5C1E2">
                <a:alpha val="100000"/>
              </a:srgbClr>
            </a:outerShdw>
          </a:effectLst>
        </p:spPr>
      </p:sp>
      <p:sp>
        <p:nvSpPr>
          <p:cNvPr id="21" name="Shape 19"/>
          <p:cNvSpPr/>
          <p:nvPr/>
        </p:nvSpPr>
        <p:spPr>
          <a:xfrm>
            <a:off x="763310" y="6171843"/>
            <a:ext cx="121920" cy="1302306"/>
          </a:xfrm>
          <a:prstGeom prst="roundRect">
            <a:avLst>
              <a:gd name="adj" fmla="val 159070"/>
            </a:avLst>
          </a:prstGeom>
          <a:solidFill>
            <a:srgbClr val="A2B9F9"/>
          </a:solidFill>
          <a:ln/>
        </p:spPr>
      </p:sp>
      <p:sp>
        <p:nvSpPr>
          <p:cNvPr id="22" name="Text 20"/>
          <p:cNvSpPr/>
          <p:nvPr/>
        </p:nvSpPr>
        <p:spPr>
          <a:xfrm>
            <a:off x="1131094" y="6417707"/>
            <a:ext cx="2693551" cy="336590"/>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Generative AI</a:t>
            </a:r>
            <a:endParaRPr lang="en-US" sz="2100" dirty="0">
              <a:latin typeface="Times New Roman" panose="02020603050405020304" pitchFamily="18" charset="0"/>
              <a:cs typeface="Times New Roman" panose="02020603050405020304" pitchFamily="18" charset="0"/>
            </a:endParaRPr>
          </a:p>
        </p:txBody>
      </p:sp>
      <p:sp>
        <p:nvSpPr>
          <p:cNvPr id="23" name="Text 21"/>
          <p:cNvSpPr/>
          <p:nvPr/>
        </p:nvSpPr>
        <p:spPr>
          <a:xfrm>
            <a:off x="1131094" y="6883479"/>
            <a:ext cx="5830491"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Sinh nội dung mới như ChatGPT.</a:t>
            </a:r>
            <a:endParaRPr lang="en-US" sz="1650" dirty="0">
              <a:latin typeface="Times New Roman" panose="02020603050405020304" pitchFamily="18" charset="0"/>
              <a:cs typeface="Times New Roman" panose="02020603050405020304" pitchFamily="18" charset="0"/>
            </a:endParaRPr>
          </a:p>
        </p:txBody>
      </p:sp>
      <p:sp>
        <p:nvSpPr>
          <p:cNvPr id="24" name="Shape 22"/>
          <p:cNvSpPr/>
          <p:nvPr/>
        </p:nvSpPr>
        <p:spPr>
          <a:xfrm>
            <a:off x="7422833" y="6171843"/>
            <a:ext cx="6413778" cy="1302306"/>
          </a:xfrm>
          <a:prstGeom prst="roundRect">
            <a:avLst>
              <a:gd name="adj" fmla="val 11234"/>
            </a:avLst>
          </a:prstGeom>
          <a:solidFill>
            <a:srgbClr val="FFFFFF">
              <a:alpha val="95000"/>
            </a:srgbClr>
          </a:solidFill>
          <a:ln w="30480">
            <a:solidFill>
              <a:srgbClr val="B5C1E2"/>
            </a:solidFill>
            <a:prstDash val="solid"/>
          </a:ln>
          <a:effectLst>
            <a:outerShdw dist="19050" dir="2700000" algn="bl" rotWithShape="0">
              <a:srgbClr val="B5C1E2">
                <a:alpha val="100000"/>
              </a:srgbClr>
            </a:outerShdw>
          </a:effectLst>
        </p:spPr>
      </p:sp>
      <p:sp>
        <p:nvSpPr>
          <p:cNvPr id="25" name="Shape 23"/>
          <p:cNvSpPr/>
          <p:nvPr/>
        </p:nvSpPr>
        <p:spPr>
          <a:xfrm>
            <a:off x="7392353" y="6171843"/>
            <a:ext cx="121920" cy="1302306"/>
          </a:xfrm>
          <a:prstGeom prst="roundRect">
            <a:avLst>
              <a:gd name="adj" fmla="val 159070"/>
            </a:avLst>
          </a:prstGeom>
          <a:solidFill>
            <a:srgbClr val="A2B9F9"/>
          </a:solidFill>
          <a:ln/>
        </p:spPr>
      </p:sp>
      <p:sp>
        <p:nvSpPr>
          <p:cNvPr id="26" name="Text 24"/>
          <p:cNvSpPr/>
          <p:nvPr/>
        </p:nvSpPr>
        <p:spPr>
          <a:xfrm>
            <a:off x="7760137" y="6417707"/>
            <a:ext cx="2693551" cy="336590"/>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Bias</a:t>
            </a:r>
            <a:endParaRPr lang="en-US" sz="2100" dirty="0">
              <a:latin typeface="Times New Roman" panose="02020603050405020304" pitchFamily="18" charset="0"/>
              <a:cs typeface="Times New Roman" panose="02020603050405020304" pitchFamily="18" charset="0"/>
            </a:endParaRPr>
          </a:p>
        </p:txBody>
      </p:sp>
      <p:sp>
        <p:nvSpPr>
          <p:cNvPr id="27" name="Text 25"/>
          <p:cNvSpPr/>
          <p:nvPr/>
        </p:nvSpPr>
        <p:spPr>
          <a:xfrm>
            <a:off x="7760137" y="6883479"/>
            <a:ext cx="5830610"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Thiên vị do dữ liệu lệch, cần kiểm tra tránh phân biệt.</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6640" y="865465"/>
            <a:ext cx="7401401" cy="907613"/>
          </a:xfrm>
          <a:prstGeom prst="rect">
            <a:avLst/>
          </a:prstGeom>
          <a:noFill/>
          <a:ln/>
        </p:spPr>
        <p:txBody>
          <a:bodyPr wrap="none" lIns="0" tIns="0" rIns="0" bIns="0" rtlCol="0" anchor="t"/>
          <a:lstStyle/>
          <a:p>
            <a:pPr marL="0" indent="0" algn="l">
              <a:lnSpc>
                <a:spcPts val="7100"/>
              </a:lnSpc>
              <a:buNone/>
            </a:pPr>
            <a:r>
              <a:rPr lang="en-US" sz="5700" dirty="0">
                <a:latin typeface="Times New Roman" panose="02020603050405020304" pitchFamily="18" charset="0"/>
                <a:ea typeface="Outfit Medium" pitchFamily="34" charset="-122"/>
                <a:cs typeface="Times New Roman" panose="02020603050405020304" pitchFamily="18" charset="0"/>
              </a:rPr>
              <a:t>Ứng Dụng Cho Luật Sư</a:t>
            </a:r>
            <a:endParaRPr lang="en-US" sz="5700" dirty="0">
              <a:latin typeface="Times New Roman" panose="02020603050405020304" pitchFamily="18" charset="0"/>
              <a:cs typeface="Times New Roman" panose="02020603050405020304" pitchFamily="18" charset="0"/>
            </a:endParaRPr>
          </a:p>
        </p:txBody>
      </p:sp>
      <p:sp>
        <p:nvSpPr>
          <p:cNvPr id="4" name="Shape 1"/>
          <p:cNvSpPr/>
          <p:nvPr/>
        </p:nvSpPr>
        <p:spPr>
          <a:xfrm>
            <a:off x="736640" y="2088713"/>
            <a:ext cx="7670721" cy="2532459"/>
          </a:xfrm>
          <a:prstGeom prst="roundRect">
            <a:avLst>
              <a:gd name="adj" fmla="val 7480"/>
            </a:avLst>
          </a:prstGeom>
          <a:solidFill>
            <a:srgbClr val="CFDBFC"/>
          </a:solidFill>
          <a:ln w="7620">
            <a:solidFill>
              <a:srgbClr val="B5C1E2"/>
            </a:solidFill>
            <a:prstDash val="solid"/>
          </a:ln>
          <a:effectLst>
            <a:outerShdw dist="19050" dir="2700000" algn="bl" rotWithShape="0">
              <a:srgbClr val="B5C1E2">
                <a:alpha val="100000"/>
              </a:srgbClr>
            </a:outerShdw>
          </a:effectLst>
        </p:spPr>
      </p:sp>
      <p:sp>
        <p:nvSpPr>
          <p:cNvPr id="5" name="Shape 2"/>
          <p:cNvSpPr/>
          <p:nvPr/>
        </p:nvSpPr>
        <p:spPr>
          <a:xfrm>
            <a:off x="954643" y="2306717"/>
            <a:ext cx="631388" cy="631388"/>
          </a:xfrm>
          <a:prstGeom prst="roundRect">
            <a:avLst>
              <a:gd name="adj" fmla="val 14480930"/>
            </a:avLst>
          </a:prstGeom>
          <a:solidFill>
            <a:srgbClr val="A2B9F9"/>
          </a:solidFill>
          <a:ln/>
        </p:spPr>
      </p:sp>
      <p:pic>
        <p:nvPicPr>
          <p:cNvPr id="6" name="Image 1" descr="preencoded.png"/>
          <p:cNvPicPr>
            <a:picLocks noChangeAspect="1"/>
          </p:cNvPicPr>
          <p:nvPr/>
        </p:nvPicPr>
        <p:blipFill>
          <a:blip r:embed="rId4"/>
          <a:stretch>
            <a:fillRect/>
          </a:stretch>
        </p:blipFill>
        <p:spPr>
          <a:xfrm>
            <a:off x="1128236" y="2444829"/>
            <a:ext cx="284083" cy="355163"/>
          </a:xfrm>
          <a:prstGeom prst="rect">
            <a:avLst/>
          </a:prstGeom>
        </p:spPr>
      </p:pic>
      <p:sp>
        <p:nvSpPr>
          <p:cNvPr id="7" name="Text 3"/>
          <p:cNvSpPr/>
          <p:nvPr/>
        </p:nvSpPr>
        <p:spPr>
          <a:xfrm>
            <a:off x="954643" y="3148489"/>
            <a:ext cx="4568071" cy="328851"/>
          </a:xfrm>
          <a:prstGeom prst="rect">
            <a:avLst/>
          </a:prstGeom>
          <a:noFill/>
          <a:ln/>
        </p:spPr>
        <p:txBody>
          <a:bodyPr wrap="none" lIns="0" tIns="0" rIns="0" bIns="0" rtlCol="0" anchor="t"/>
          <a:lstStyle/>
          <a:p>
            <a:pPr marL="0" indent="0" algn="l">
              <a:lnSpc>
                <a:spcPts val="2550"/>
              </a:lnSpc>
              <a:buNone/>
            </a:pPr>
            <a:r>
              <a:rPr lang="en-US" sz="2050" dirty="0">
                <a:latin typeface="Times New Roman" panose="02020603050405020304" pitchFamily="18" charset="0"/>
                <a:ea typeface="Outfit Medium" pitchFamily="34" charset="-122"/>
                <a:cs typeface="Times New Roman" panose="02020603050405020304" pitchFamily="18" charset="0"/>
              </a:rPr>
              <a:t>Nghiên cứu pháp lý AI: Tìm án lệ nhanh.</a:t>
            </a:r>
            <a:endParaRPr lang="en-US" sz="2050" dirty="0">
              <a:latin typeface="Times New Roman" panose="02020603050405020304" pitchFamily="18" charset="0"/>
              <a:cs typeface="Times New Roman" panose="02020603050405020304" pitchFamily="18" charset="0"/>
            </a:endParaRPr>
          </a:p>
        </p:txBody>
      </p:sp>
      <p:sp>
        <p:nvSpPr>
          <p:cNvPr id="8" name="Text 4"/>
          <p:cNvSpPr/>
          <p:nvPr/>
        </p:nvSpPr>
        <p:spPr>
          <a:xfrm>
            <a:off x="954643" y="3603546"/>
            <a:ext cx="7234714" cy="336709"/>
          </a:xfrm>
          <a:prstGeom prst="rect">
            <a:avLst/>
          </a:prstGeom>
          <a:noFill/>
          <a:ln/>
        </p:spPr>
        <p:txBody>
          <a:bodyPr wrap="none" lIns="0" tIns="0" rIns="0" bIns="0" rtlCol="0" anchor="t"/>
          <a:lstStyle/>
          <a:p>
            <a:pPr marL="0" indent="0" algn="l">
              <a:lnSpc>
                <a:spcPts val="2650"/>
              </a:lnSpc>
              <a:buNone/>
            </a:pPr>
            <a:r>
              <a:rPr lang="en-US" sz="1650" dirty="0">
                <a:latin typeface="Times New Roman" panose="02020603050405020304" pitchFamily="18" charset="0"/>
                <a:ea typeface="IBM Plex Sans" pitchFamily="34" charset="-122"/>
                <a:cs typeface="Times New Roman" panose="02020603050405020304" pitchFamily="18" charset="0"/>
              </a:rPr>
              <a:t>Luận giải: Tiết kiệm 240 giờ/năm, tăng phân tích sâu.</a:t>
            </a:r>
            <a:endParaRPr lang="en-US" sz="1650" dirty="0">
              <a:latin typeface="Times New Roman" panose="02020603050405020304" pitchFamily="18" charset="0"/>
              <a:cs typeface="Times New Roman" panose="02020603050405020304" pitchFamily="18" charset="0"/>
            </a:endParaRPr>
          </a:p>
        </p:txBody>
      </p:sp>
      <p:sp>
        <p:nvSpPr>
          <p:cNvPr id="9" name="Text 5"/>
          <p:cNvSpPr/>
          <p:nvPr/>
        </p:nvSpPr>
        <p:spPr>
          <a:xfrm>
            <a:off x="954643" y="4066461"/>
            <a:ext cx="7234714" cy="336709"/>
          </a:xfrm>
          <a:prstGeom prst="rect">
            <a:avLst/>
          </a:prstGeom>
          <a:noFill/>
          <a:ln/>
        </p:spPr>
        <p:txBody>
          <a:bodyPr wrap="none" lIns="0" tIns="0" rIns="0" bIns="0" rtlCol="0" anchor="t"/>
          <a:lstStyle/>
          <a:p>
            <a:pPr marL="0" indent="0" algn="l">
              <a:lnSpc>
                <a:spcPts val="2650"/>
              </a:lnSpc>
              <a:buNone/>
            </a:pPr>
            <a:r>
              <a:rPr lang="en-US" sz="1650" dirty="0">
                <a:latin typeface="Times New Roman" panose="02020603050405020304" pitchFamily="18" charset="0"/>
                <a:ea typeface="IBM Plex Sans" pitchFamily="34" charset="-122"/>
                <a:cs typeface="Times New Roman" panose="02020603050405020304" pitchFamily="18" charset="0"/>
              </a:rPr>
              <a:t>Số liệu: 70% luật sư VN sử dụng, tăng thắng kiện 15%.</a:t>
            </a:r>
            <a:endParaRPr lang="en-US" sz="1650" dirty="0">
              <a:latin typeface="Times New Roman" panose="02020603050405020304" pitchFamily="18" charset="0"/>
              <a:cs typeface="Times New Roman" panose="02020603050405020304" pitchFamily="18" charset="0"/>
            </a:endParaRPr>
          </a:p>
        </p:txBody>
      </p:sp>
      <p:sp>
        <p:nvSpPr>
          <p:cNvPr id="10" name="Shape 6"/>
          <p:cNvSpPr/>
          <p:nvPr/>
        </p:nvSpPr>
        <p:spPr>
          <a:xfrm>
            <a:off x="736640" y="4831556"/>
            <a:ext cx="7670721" cy="2532459"/>
          </a:xfrm>
          <a:prstGeom prst="roundRect">
            <a:avLst>
              <a:gd name="adj" fmla="val 7480"/>
            </a:avLst>
          </a:prstGeom>
          <a:solidFill>
            <a:srgbClr val="CFDBFC"/>
          </a:solidFill>
          <a:ln w="7620">
            <a:solidFill>
              <a:srgbClr val="B5C1E2"/>
            </a:solidFill>
            <a:prstDash val="solid"/>
          </a:ln>
          <a:effectLst>
            <a:outerShdw dist="19050" dir="2700000" algn="bl" rotWithShape="0">
              <a:srgbClr val="B5C1E2">
                <a:alpha val="100000"/>
              </a:srgbClr>
            </a:outerShdw>
          </a:effectLst>
        </p:spPr>
      </p:sp>
      <p:sp>
        <p:nvSpPr>
          <p:cNvPr id="11" name="Shape 7"/>
          <p:cNvSpPr/>
          <p:nvPr/>
        </p:nvSpPr>
        <p:spPr>
          <a:xfrm>
            <a:off x="954643" y="5049560"/>
            <a:ext cx="631388" cy="631388"/>
          </a:xfrm>
          <a:prstGeom prst="roundRect">
            <a:avLst>
              <a:gd name="adj" fmla="val 14480930"/>
            </a:avLst>
          </a:prstGeom>
          <a:solidFill>
            <a:srgbClr val="A2B9F9"/>
          </a:solidFill>
          <a:ln/>
        </p:spPr>
      </p:sp>
      <p:pic>
        <p:nvPicPr>
          <p:cNvPr id="12" name="Image 2" descr="preencoded.png"/>
          <p:cNvPicPr>
            <a:picLocks noChangeAspect="1"/>
          </p:cNvPicPr>
          <p:nvPr/>
        </p:nvPicPr>
        <p:blipFill>
          <a:blip r:embed="rId5"/>
          <a:stretch>
            <a:fillRect/>
          </a:stretch>
        </p:blipFill>
        <p:spPr>
          <a:xfrm>
            <a:off x="1128236" y="5187672"/>
            <a:ext cx="284083" cy="355163"/>
          </a:xfrm>
          <a:prstGeom prst="rect">
            <a:avLst/>
          </a:prstGeom>
        </p:spPr>
      </p:pic>
      <p:sp>
        <p:nvSpPr>
          <p:cNvPr id="13" name="Text 8"/>
          <p:cNvSpPr/>
          <p:nvPr/>
        </p:nvSpPr>
        <p:spPr>
          <a:xfrm>
            <a:off x="954643" y="5891332"/>
            <a:ext cx="4551998" cy="328851"/>
          </a:xfrm>
          <a:prstGeom prst="rect">
            <a:avLst/>
          </a:prstGeom>
          <a:noFill/>
          <a:ln/>
        </p:spPr>
        <p:txBody>
          <a:bodyPr wrap="none" lIns="0" tIns="0" rIns="0" bIns="0" rtlCol="0" anchor="t"/>
          <a:lstStyle/>
          <a:p>
            <a:pPr marL="0" indent="0" algn="l">
              <a:lnSpc>
                <a:spcPts val="2550"/>
              </a:lnSpc>
              <a:buNone/>
            </a:pPr>
            <a:r>
              <a:rPr lang="en-US" sz="2050" dirty="0">
                <a:latin typeface="Times New Roman" panose="02020603050405020304" pitchFamily="18" charset="0"/>
                <a:ea typeface="Outfit Medium" pitchFamily="34" charset="-122"/>
                <a:cs typeface="Times New Roman" panose="02020603050405020304" pitchFamily="18" charset="0"/>
              </a:rPr>
              <a:t>Soạn thảo hợp đồng: Tạo mẫu tự động.</a:t>
            </a:r>
            <a:endParaRPr lang="en-US" sz="2050" dirty="0">
              <a:latin typeface="Times New Roman" panose="02020603050405020304" pitchFamily="18" charset="0"/>
              <a:cs typeface="Times New Roman" panose="02020603050405020304" pitchFamily="18" charset="0"/>
            </a:endParaRPr>
          </a:p>
        </p:txBody>
      </p:sp>
      <p:sp>
        <p:nvSpPr>
          <p:cNvPr id="14" name="Text 9"/>
          <p:cNvSpPr/>
          <p:nvPr/>
        </p:nvSpPr>
        <p:spPr>
          <a:xfrm>
            <a:off x="954643" y="6346388"/>
            <a:ext cx="7234714" cy="336709"/>
          </a:xfrm>
          <a:prstGeom prst="rect">
            <a:avLst/>
          </a:prstGeom>
          <a:noFill/>
          <a:ln/>
        </p:spPr>
        <p:txBody>
          <a:bodyPr wrap="none" lIns="0" tIns="0" rIns="0" bIns="0" rtlCol="0" anchor="t"/>
          <a:lstStyle/>
          <a:p>
            <a:pPr marL="0" indent="0" algn="l">
              <a:lnSpc>
                <a:spcPts val="2650"/>
              </a:lnSpc>
              <a:buNone/>
            </a:pPr>
            <a:r>
              <a:rPr lang="en-US" sz="1650" dirty="0">
                <a:latin typeface="Times New Roman" panose="02020603050405020304" pitchFamily="18" charset="0"/>
                <a:ea typeface="IBM Plex Sans" pitchFamily="34" charset="-122"/>
                <a:cs typeface="Times New Roman" panose="02020603050405020304" pitchFamily="18" charset="0"/>
              </a:rPr>
              <a:t>Luận giải: Đảm bảo tuân thủ pháp luật, giảm thời gian 50%.</a:t>
            </a:r>
            <a:endParaRPr lang="en-US" sz="1650" dirty="0">
              <a:latin typeface="Times New Roman" panose="02020603050405020304" pitchFamily="18" charset="0"/>
              <a:cs typeface="Times New Roman" panose="02020603050405020304" pitchFamily="18" charset="0"/>
            </a:endParaRPr>
          </a:p>
        </p:txBody>
      </p:sp>
      <p:sp>
        <p:nvSpPr>
          <p:cNvPr id="15" name="Text 10"/>
          <p:cNvSpPr/>
          <p:nvPr/>
        </p:nvSpPr>
        <p:spPr>
          <a:xfrm>
            <a:off x="954643" y="6809303"/>
            <a:ext cx="7234714" cy="336709"/>
          </a:xfrm>
          <a:prstGeom prst="rect">
            <a:avLst/>
          </a:prstGeom>
          <a:noFill/>
          <a:ln/>
        </p:spPr>
        <p:txBody>
          <a:bodyPr wrap="none" lIns="0" tIns="0" rIns="0" bIns="0" rtlCol="0" anchor="t"/>
          <a:lstStyle/>
          <a:p>
            <a:pPr marL="0" indent="0" algn="l">
              <a:lnSpc>
                <a:spcPts val="2650"/>
              </a:lnSpc>
              <a:buNone/>
            </a:pPr>
            <a:r>
              <a:rPr lang="en-US" sz="1650" dirty="0">
                <a:latin typeface="Times New Roman" panose="02020603050405020304" pitchFamily="18" charset="0"/>
                <a:ea typeface="IBM Plex Sans" pitchFamily="34" charset="-122"/>
                <a:cs typeface="Times New Roman" panose="02020603050405020304" pitchFamily="18" charset="0"/>
              </a:rPr>
              <a:t>Số liệu: Giảm chi phí 30% văn phòng luật.</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2236" y="587693"/>
            <a:ext cx="7659529" cy="1829276"/>
          </a:xfrm>
          <a:prstGeom prst="rect">
            <a:avLst/>
          </a:prstGeom>
          <a:noFill/>
          <a:ln/>
        </p:spPr>
        <p:txBody>
          <a:bodyPr wrap="square" lIns="0" tIns="0" rIns="0" bIns="0" rtlCol="0" anchor="t"/>
          <a:lstStyle/>
          <a:p>
            <a:pPr marL="0" indent="0" algn="l">
              <a:lnSpc>
                <a:spcPts val="7200"/>
              </a:lnSpc>
              <a:buNone/>
            </a:pPr>
            <a:r>
              <a:rPr lang="en-US" sz="5750" dirty="0">
                <a:latin typeface="Times New Roman" panose="02020603050405020304" pitchFamily="18" charset="0"/>
                <a:ea typeface="Outfit Medium" pitchFamily="34" charset="-122"/>
                <a:cs typeface="Times New Roman" panose="02020603050405020304" pitchFamily="18" charset="0"/>
              </a:rPr>
              <a:t>Ứng Dụng Cho Thanh Tra Viên/Cán Bộ</a:t>
            </a:r>
            <a:endParaRPr lang="en-US" sz="5750" dirty="0">
              <a:latin typeface="Times New Roman" panose="02020603050405020304" pitchFamily="18" charset="0"/>
              <a:cs typeface="Times New Roman" panose="02020603050405020304" pitchFamily="18" charset="0"/>
            </a:endParaRPr>
          </a:p>
        </p:txBody>
      </p:sp>
      <p:sp>
        <p:nvSpPr>
          <p:cNvPr id="4" name="Shape 1"/>
          <p:cNvSpPr/>
          <p:nvPr/>
        </p:nvSpPr>
        <p:spPr>
          <a:xfrm>
            <a:off x="742236" y="3053239"/>
            <a:ext cx="7659529" cy="2029182"/>
          </a:xfrm>
          <a:prstGeom prst="roundRect">
            <a:avLst>
              <a:gd name="adj" fmla="val 5407"/>
            </a:avLst>
          </a:prstGeom>
          <a:solidFill>
            <a:srgbClr val="FFFFFF">
              <a:alpha val="95000"/>
            </a:srgbClr>
          </a:solidFill>
          <a:ln/>
          <a:effectLst>
            <a:outerShdw dist="19050" dir="2700000" algn="bl" rotWithShape="0">
              <a:srgbClr val="B5C1E2">
                <a:alpha val="100000"/>
              </a:srgbClr>
            </a:outerShdw>
          </a:effectLst>
        </p:spPr>
      </p:sp>
      <p:sp>
        <p:nvSpPr>
          <p:cNvPr id="5" name="Shape 2"/>
          <p:cNvSpPr/>
          <p:nvPr/>
        </p:nvSpPr>
        <p:spPr>
          <a:xfrm>
            <a:off x="742236" y="3030379"/>
            <a:ext cx="7659529" cy="91440"/>
          </a:xfrm>
          <a:prstGeom prst="roundRect">
            <a:avLst>
              <a:gd name="adj" fmla="val 208759"/>
            </a:avLst>
          </a:prstGeom>
          <a:solidFill>
            <a:srgbClr val="A2B9F9"/>
          </a:solidFill>
          <a:ln/>
        </p:spPr>
      </p:sp>
      <p:sp>
        <p:nvSpPr>
          <p:cNvPr id="6" name="Shape 3"/>
          <p:cNvSpPr/>
          <p:nvPr/>
        </p:nvSpPr>
        <p:spPr>
          <a:xfrm>
            <a:off x="4253865" y="2735104"/>
            <a:ext cx="636270" cy="636270"/>
          </a:xfrm>
          <a:prstGeom prst="roundRect">
            <a:avLst>
              <a:gd name="adj" fmla="val 143713"/>
            </a:avLst>
          </a:prstGeom>
          <a:solidFill>
            <a:srgbClr val="A2B9F9"/>
          </a:solidFill>
          <a:ln/>
        </p:spPr>
      </p:sp>
      <p:pic>
        <p:nvPicPr>
          <p:cNvPr id="7" name="Image 1" descr="preencoded.png"/>
          <p:cNvPicPr>
            <a:picLocks noChangeAspect="1"/>
          </p:cNvPicPr>
          <p:nvPr/>
        </p:nvPicPr>
        <p:blipFill>
          <a:blip r:embed="rId4"/>
          <a:stretch>
            <a:fillRect/>
          </a:stretch>
        </p:blipFill>
        <p:spPr>
          <a:xfrm>
            <a:off x="4444722" y="2894171"/>
            <a:ext cx="254437" cy="318135"/>
          </a:xfrm>
          <a:prstGeom prst="rect">
            <a:avLst/>
          </a:prstGeom>
        </p:spPr>
      </p:pic>
      <p:sp>
        <p:nvSpPr>
          <p:cNvPr id="8" name="Text 4"/>
          <p:cNvSpPr/>
          <p:nvPr/>
        </p:nvSpPr>
        <p:spPr>
          <a:xfrm>
            <a:off x="977146" y="3583424"/>
            <a:ext cx="6487001" cy="331351"/>
          </a:xfrm>
          <a:prstGeom prst="rect">
            <a:avLst/>
          </a:prstGeom>
          <a:noFill/>
          <a:ln/>
        </p:spPr>
        <p:txBody>
          <a:bodyPr wrap="none" lIns="0" tIns="0" rIns="0" bIns="0" rtlCol="0" anchor="t"/>
          <a:lstStyle/>
          <a:p>
            <a:pPr marL="0" indent="0" algn="l">
              <a:lnSpc>
                <a:spcPts val="2600"/>
              </a:lnSpc>
              <a:buNone/>
            </a:pPr>
            <a:r>
              <a:rPr lang="en-US" sz="2050" dirty="0">
                <a:latin typeface="Times New Roman" panose="02020603050405020304" pitchFamily="18" charset="0"/>
                <a:ea typeface="Outfit Medium" pitchFamily="34" charset="-122"/>
                <a:cs typeface="Times New Roman" panose="02020603050405020304" pitchFamily="18" charset="0"/>
              </a:rPr>
              <a:t>Phân tích dữ liệu thanh tra: Phát hiện bất thường hồ sơ.</a:t>
            </a:r>
            <a:endParaRPr lang="en-US" sz="2050" dirty="0">
              <a:latin typeface="Times New Roman" panose="02020603050405020304" pitchFamily="18" charset="0"/>
              <a:cs typeface="Times New Roman" panose="02020603050405020304" pitchFamily="18" charset="0"/>
            </a:endParaRPr>
          </a:p>
        </p:txBody>
      </p:sp>
      <p:sp>
        <p:nvSpPr>
          <p:cNvPr id="9" name="Text 5"/>
          <p:cNvSpPr/>
          <p:nvPr/>
        </p:nvSpPr>
        <p:spPr>
          <a:xfrm>
            <a:off x="977146" y="4041934"/>
            <a:ext cx="7189708" cy="339209"/>
          </a:xfrm>
          <a:prstGeom prst="rect">
            <a:avLst/>
          </a:prstGeom>
          <a:noFill/>
          <a:ln/>
        </p:spPr>
        <p:txBody>
          <a:bodyPr wrap="none" lIns="0" tIns="0" rIns="0" bIns="0" rtlCol="0" anchor="t"/>
          <a:lstStyle/>
          <a:p>
            <a:pPr marL="0" indent="0" algn="l">
              <a:lnSpc>
                <a:spcPts val="2650"/>
              </a:lnSpc>
              <a:buNone/>
            </a:pPr>
            <a:r>
              <a:rPr lang="en-US" sz="1650" dirty="0">
                <a:latin typeface="Times New Roman" panose="02020603050405020304" pitchFamily="18" charset="0"/>
                <a:ea typeface="IBM Plex Sans" pitchFamily="34" charset="-122"/>
                <a:cs typeface="Times New Roman" panose="02020603050405020304" pitchFamily="18" charset="0"/>
              </a:rPr>
              <a:t>Luận giải: Tăng hiệu quả giám sát 35%.</a:t>
            </a:r>
            <a:endParaRPr lang="en-US" sz="1650" dirty="0">
              <a:latin typeface="Times New Roman" panose="02020603050405020304" pitchFamily="18" charset="0"/>
              <a:cs typeface="Times New Roman" panose="02020603050405020304" pitchFamily="18" charset="0"/>
            </a:endParaRPr>
          </a:p>
        </p:txBody>
      </p:sp>
      <p:sp>
        <p:nvSpPr>
          <p:cNvPr id="10" name="Text 6"/>
          <p:cNvSpPr/>
          <p:nvPr/>
        </p:nvSpPr>
        <p:spPr>
          <a:xfrm>
            <a:off x="977146" y="4508302"/>
            <a:ext cx="7189708" cy="339209"/>
          </a:xfrm>
          <a:prstGeom prst="rect">
            <a:avLst/>
          </a:prstGeom>
          <a:noFill/>
          <a:ln/>
        </p:spPr>
        <p:txBody>
          <a:bodyPr wrap="none" lIns="0" tIns="0" rIns="0" bIns="0" rtlCol="0" anchor="t"/>
          <a:lstStyle/>
          <a:p>
            <a:pPr marL="0" indent="0" algn="l">
              <a:lnSpc>
                <a:spcPts val="2650"/>
              </a:lnSpc>
              <a:buNone/>
            </a:pPr>
            <a:r>
              <a:rPr lang="en-US" sz="1650" dirty="0">
                <a:latin typeface="Times New Roman" panose="02020603050405020304" pitchFamily="18" charset="0"/>
                <a:ea typeface="IBM Plex Sans" pitchFamily="34" charset="-122"/>
                <a:cs typeface="Times New Roman" panose="02020603050405020304" pitchFamily="18" charset="0"/>
              </a:rPr>
              <a:t>Số liệu: Thanh tra Tư pháp phát hiện 20% vi phạm mới.</a:t>
            </a:r>
            <a:endParaRPr lang="en-US" sz="1650" dirty="0">
              <a:latin typeface="Times New Roman" panose="02020603050405020304" pitchFamily="18" charset="0"/>
              <a:cs typeface="Times New Roman" panose="02020603050405020304" pitchFamily="18" charset="0"/>
            </a:endParaRPr>
          </a:p>
        </p:txBody>
      </p:sp>
      <p:sp>
        <p:nvSpPr>
          <p:cNvPr id="11" name="Shape 7"/>
          <p:cNvSpPr/>
          <p:nvPr/>
        </p:nvSpPr>
        <p:spPr>
          <a:xfrm>
            <a:off x="742236" y="5612606"/>
            <a:ext cx="7659529" cy="2029182"/>
          </a:xfrm>
          <a:prstGeom prst="roundRect">
            <a:avLst>
              <a:gd name="adj" fmla="val 5407"/>
            </a:avLst>
          </a:prstGeom>
          <a:solidFill>
            <a:srgbClr val="FFFFFF">
              <a:alpha val="95000"/>
            </a:srgbClr>
          </a:solidFill>
          <a:ln/>
          <a:effectLst>
            <a:outerShdw dist="19050" dir="2700000" algn="bl" rotWithShape="0">
              <a:srgbClr val="B5C1E2">
                <a:alpha val="100000"/>
              </a:srgbClr>
            </a:outerShdw>
          </a:effectLst>
        </p:spPr>
      </p:sp>
      <p:sp>
        <p:nvSpPr>
          <p:cNvPr id="12" name="Shape 8"/>
          <p:cNvSpPr/>
          <p:nvPr/>
        </p:nvSpPr>
        <p:spPr>
          <a:xfrm>
            <a:off x="742236" y="5589746"/>
            <a:ext cx="7659529" cy="91440"/>
          </a:xfrm>
          <a:prstGeom prst="roundRect">
            <a:avLst>
              <a:gd name="adj" fmla="val 208759"/>
            </a:avLst>
          </a:prstGeom>
          <a:solidFill>
            <a:srgbClr val="A2B9F9"/>
          </a:solidFill>
          <a:ln/>
        </p:spPr>
      </p:sp>
      <p:sp>
        <p:nvSpPr>
          <p:cNvPr id="13" name="Shape 9"/>
          <p:cNvSpPr/>
          <p:nvPr/>
        </p:nvSpPr>
        <p:spPr>
          <a:xfrm>
            <a:off x="4253865" y="5294471"/>
            <a:ext cx="636270" cy="636270"/>
          </a:xfrm>
          <a:prstGeom prst="roundRect">
            <a:avLst>
              <a:gd name="adj" fmla="val 143713"/>
            </a:avLst>
          </a:prstGeom>
          <a:solidFill>
            <a:srgbClr val="A2B9F9"/>
          </a:solidFill>
          <a:ln/>
        </p:spPr>
      </p:sp>
      <p:pic>
        <p:nvPicPr>
          <p:cNvPr id="14" name="Image 2" descr="preencoded.png"/>
          <p:cNvPicPr>
            <a:picLocks noChangeAspect="1"/>
          </p:cNvPicPr>
          <p:nvPr/>
        </p:nvPicPr>
        <p:blipFill>
          <a:blip r:embed="rId5"/>
          <a:stretch>
            <a:fillRect/>
          </a:stretch>
        </p:blipFill>
        <p:spPr>
          <a:xfrm>
            <a:off x="4444722" y="5453539"/>
            <a:ext cx="254437" cy="318135"/>
          </a:xfrm>
          <a:prstGeom prst="rect">
            <a:avLst/>
          </a:prstGeom>
        </p:spPr>
      </p:pic>
      <p:sp>
        <p:nvSpPr>
          <p:cNvPr id="15" name="Text 10"/>
          <p:cNvSpPr/>
          <p:nvPr/>
        </p:nvSpPr>
        <p:spPr>
          <a:xfrm>
            <a:off x="977146" y="6142792"/>
            <a:ext cx="6087666" cy="331351"/>
          </a:xfrm>
          <a:prstGeom prst="rect">
            <a:avLst/>
          </a:prstGeom>
          <a:noFill/>
          <a:ln/>
        </p:spPr>
        <p:txBody>
          <a:bodyPr wrap="none" lIns="0" tIns="0" rIns="0" bIns="0" rtlCol="0" anchor="t"/>
          <a:lstStyle/>
          <a:p>
            <a:pPr marL="0" indent="0" algn="l">
              <a:lnSpc>
                <a:spcPts val="2600"/>
              </a:lnSpc>
              <a:buNone/>
            </a:pPr>
            <a:r>
              <a:rPr lang="en-US" sz="2050" dirty="0">
                <a:latin typeface="Times New Roman" panose="02020603050405020304" pitchFamily="18" charset="0"/>
                <a:ea typeface="Outfit Medium" pitchFamily="34" charset="-122"/>
                <a:cs typeface="Times New Roman" panose="02020603050405020304" pitchFamily="18" charset="0"/>
              </a:rPr>
              <a:t>Giám sát tuân thủ AI: Kiểm tra bias hệ thống tòa án.</a:t>
            </a:r>
            <a:endParaRPr lang="en-US" sz="2050" dirty="0">
              <a:latin typeface="Times New Roman" panose="02020603050405020304" pitchFamily="18" charset="0"/>
              <a:cs typeface="Times New Roman" panose="02020603050405020304" pitchFamily="18" charset="0"/>
            </a:endParaRPr>
          </a:p>
        </p:txBody>
      </p:sp>
      <p:sp>
        <p:nvSpPr>
          <p:cNvPr id="16" name="Text 11"/>
          <p:cNvSpPr/>
          <p:nvPr/>
        </p:nvSpPr>
        <p:spPr>
          <a:xfrm>
            <a:off x="977146" y="6601301"/>
            <a:ext cx="7189708" cy="339209"/>
          </a:xfrm>
          <a:prstGeom prst="rect">
            <a:avLst/>
          </a:prstGeom>
          <a:noFill/>
          <a:ln/>
        </p:spPr>
        <p:txBody>
          <a:bodyPr wrap="none" lIns="0" tIns="0" rIns="0" bIns="0" rtlCol="0" anchor="t"/>
          <a:lstStyle/>
          <a:p>
            <a:pPr marL="0" indent="0" algn="l">
              <a:lnSpc>
                <a:spcPts val="2650"/>
              </a:lnSpc>
              <a:buNone/>
            </a:pPr>
            <a:r>
              <a:rPr lang="en-US" sz="1650" dirty="0">
                <a:latin typeface="Times New Roman" panose="02020603050405020304" pitchFamily="18" charset="0"/>
                <a:ea typeface="IBM Plex Sans" pitchFamily="34" charset="-122"/>
                <a:cs typeface="Times New Roman" panose="02020603050405020304" pitchFamily="18" charset="0"/>
              </a:rPr>
              <a:t>Luận giải: Đảm bảo công bằng, giảm khiếu nại 25%.</a:t>
            </a:r>
            <a:endParaRPr lang="en-US" sz="1650" dirty="0">
              <a:latin typeface="Times New Roman" panose="02020603050405020304" pitchFamily="18" charset="0"/>
              <a:cs typeface="Times New Roman" panose="02020603050405020304" pitchFamily="18" charset="0"/>
            </a:endParaRPr>
          </a:p>
        </p:txBody>
      </p:sp>
      <p:sp>
        <p:nvSpPr>
          <p:cNvPr id="17" name="Text 12"/>
          <p:cNvSpPr/>
          <p:nvPr/>
        </p:nvSpPr>
        <p:spPr>
          <a:xfrm>
            <a:off x="977146" y="7067669"/>
            <a:ext cx="7189708" cy="339209"/>
          </a:xfrm>
          <a:prstGeom prst="rect">
            <a:avLst/>
          </a:prstGeom>
          <a:noFill/>
          <a:ln/>
        </p:spPr>
        <p:txBody>
          <a:bodyPr wrap="none" lIns="0" tIns="0" rIns="0" bIns="0" rtlCol="0" anchor="t"/>
          <a:lstStyle/>
          <a:p>
            <a:pPr marL="0" indent="0" algn="l">
              <a:lnSpc>
                <a:spcPts val="2650"/>
              </a:lnSpc>
              <a:buNone/>
            </a:pPr>
            <a:r>
              <a:rPr lang="en-US" sz="1650" dirty="0">
                <a:latin typeface="Times New Roman" panose="02020603050405020304" pitchFamily="18" charset="0"/>
                <a:ea typeface="IBM Plex Sans" pitchFamily="34" charset="-122"/>
                <a:cs typeface="Times New Roman" panose="02020603050405020304" pitchFamily="18" charset="0"/>
              </a:rPr>
              <a:t>Số liệu: Thí điểm 2025 cải thiện 15% chất lượng thanh tra.</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93658"/>
            <a:ext cx="4536519" cy="566976"/>
          </a:xfrm>
          <a:prstGeom prst="rect">
            <a:avLst/>
          </a:prstGeom>
          <a:noFill/>
          <a:ln/>
        </p:spPr>
        <p:txBody>
          <a:bodyPr wrap="none" lIns="0" tIns="0" rIns="0" bIns="0" rtlCol="0" anchor="t"/>
          <a:lstStyle/>
          <a:p>
            <a:pPr marL="0" indent="0" algn="l">
              <a:lnSpc>
                <a:spcPts val="4450"/>
              </a:lnSpc>
              <a:buNone/>
            </a:pPr>
            <a:r>
              <a:rPr lang="en-US" sz="3550" dirty="0">
                <a:latin typeface="Times New Roman" panose="02020603050405020304" pitchFamily="18" charset="0"/>
                <a:ea typeface="Outfit Medium" pitchFamily="34" charset="-122"/>
                <a:cs typeface="Times New Roman" panose="02020603050405020304" pitchFamily="18" charset="0"/>
              </a:rPr>
              <a:t>Lịch Sử Phát Triển AI</a:t>
            </a:r>
            <a:endParaRPr lang="en-US" sz="35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623536"/>
            <a:ext cx="13042821" cy="290274"/>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5 Thời Điểm Quan Trọng:</a:t>
            </a:r>
            <a:endParaRPr lang="en-US" sz="1400" dirty="0">
              <a:latin typeface="Times New Roman" panose="02020603050405020304" pitchFamily="18" charset="0"/>
              <a:cs typeface="Times New Roman" panose="02020603050405020304" pitchFamily="18" charset="0"/>
            </a:endParaRPr>
          </a:p>
        </p:txBody>
      </p:sp>
      <p:sp>
        <p:nvSpPr>
          <p:cNvPr id="4" name="Shape 2"/>
          <p:cNvSpPr/>
          <p:nvPr/>
        </p:nvSpPr>
        <p:spPr>
          <a:xfrm>
            <a:off x="7303770" y="2117884"/>
            <a:ext cx="22860" cy="5417939"/>
          </a:xfrm>
          <a:prstGeom prst="roundRect">
            <a:avLst>
              <a:gd name="adj" fmla="val 714420"/>
            </a:avLst>
          </a:prstGeom>
          <a:solidFill>
            <a:srgbClr val="B5C1E2"/>
          </a:solidFill>
          <a:ln/>
        </p:spPr>
      </p:sp>
      <p:sp>
        <p:nvSpPr>
          <p:cNvPr id="5" name="Shape 3"/>
          <p:cNvSpPr/>
          <p:nvPr/>
        </p:nvSpPr>
        <p:spPr>
          <a:xfrm>
            <a:off x="6975158" y="2310527"/>
            <a:ext cx="362903" cy="22860"/>
          </a:xfrm>
          <a:prstGeom prst="roundRect">
            <a:avLst>
              <a:gd name="adj" fmla="val 714420"/>
            </a:avLst>
          </a:prstGeom>
          <a:solidFill>
            <a:srgbClr val="B5C1E2"/>
          </a:solidFill>
          <a:ln/>
        </p:spPr>
      </p:sp>
      <p:sp>
        <p:nvSpPr>
          <p:cNvPr id="6" name="Shape 4"/>
          <p:cNvSpPr/>
          <p:nvPr/>
        </p:nvSpPr>
        <p:spPr>
          <a:xfrm>
            <a:off x="7247156" y="2253913"/>
            <a:ext cx="136088" cy="136088"/>
          </a:xfrm>
          <a:prstGeom prst="roundRect">
            <a:avLst>
              <a:gd name="adj" fmla="val 335959"/>
            </a:avLst>
          </a:prstGeom>
          <a:solidFill>
            <a:srgbClr val="A2B9F9"/>
          </a:solidFill>
          <a:ln/>
        </p:spPr>
      </p:sp>
      <p:sp>
        <p:nvSpPr>
          <p:cNvPr id="7" name="Text 5"/>
          <p:cNvSpPr/>
          <p:nvPr/>
        </p:nvSpPr>
        <p:spPr>
          <a:xfrm>
            <a:off x="4016573" y="2180153"/>
            <a:ext cx="2572822" cy="283488"/>
          </a:xfrm>
          <a:prstGeom prst="rect">
            <a:avLst/>
          </a:prstGeom>
          <a:noFill/>
          <a:ln/>
        </p:spPr>
        <p:txBody>
          <a:bodyPr wrap="none" lIns="0" tIns="0" rIns="0" bIns="0" rtlCol="0" anchor="t"/>
          <a:lstStyle/>
          <a:p>
            <a:pPr marL="0" indent="0" algn="r">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1956: Hội nghị Dartmouth</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793790" y="2572464"/>
            <a:ext cx="5795605" cy="580549"/>
          </a:xfrm>
          <a:prstGeom prst="rect">
            <a:avLst/>
          </a:prstGeom>
          <a:noFill/>
          <a:ln/>
        </p:spPr>
        <p:txBody>
          <a:bodyPr wrap="square" lIns="0" tIns="0" rIns="0" bIns="0" rtlCol="0" anchor="t"/>
          <a:lstStyle/>
          <a:p>
            <a:pPr marL="0" indent="0" algn="r">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Sinh ra AI; John McCarthy định nghĩa AI tạo máy móc thông minh, nền tảng học máy/logic.</a:t>
            </a:r>
            <a:endParaRPr lang="en-US" sz="1400" dirty="0">
              <a:latin typeface="Times New Roman" panose="02020603050405020304" pitchFamily="18" charset="0"/>
              <a:cs typeface="Times New Roman" panose="02020603050405020304" pitchFamily="18" charset="0"/>
            </a:endParaRPr>
          </a:p>
        </p:txBody>
      </p:sp>
      <p:sp>
        <p:nvSpPr>
          <p:cNvPr id="9" name="Shape 7"/>
          <p:cNvSpPr/>
          <p:nvPr/>
        </p:nvSpPr>
        <p:spPr>
          <a:xfrm>
            <a:off x="7292340" y="3399234"/>
            <a:ext cx="362903" cy="22860"/>
          </a:xfrm>
          <a:prstGeom prst="roundRect">
            <a:avLst>
              <a:gd name="adj" fmla="val 714420"/>
            </a:avLst>
          </a:prstGeom>
          <a:solidFill>
            <a:srgbClr val="B5C1E2"/>
          </a:solidFill>
          <a:ln/>
        </p:spPr>
      </p:sp>
      <p:sp>
        <p:nvSpPr>
          <p:cNvPr id="10" name="Shape 8"/>
          <p:cNvSpPr/>
          <p:nvPr/>
        </p:nvSpPr>
        <p:spPr>
          <a:xfrm>
            <a:off x="7247156" y="3342620"/>
            <a:ext cx="136088" cy="136088"/>
          </a:xfrm>
          <a:prstGeom prst="roundRect">
            <a:avLst>
              <a:gd name="adj" fmla="val 335959"/>
            </a:avLst>
          </a:prstGeom>
          <a:solidFill>
            <a:srgbClr val="A2B9F9"/>
          </a:solidFill>
          <a:ln/>
        </p:spPr>
      </p:sp>
      <p:sp>
        <p:nvSpPr>
          <p:cNvPr id="11" name="Text 9"/>
          <p:cNvSpPr/>
          <p:nvPr/>
        </p:nvSpPr>
        <p:spPr>
          <a:xfrm>
            <a:off x="8041005" y="3268861"/>
            <a:ext cx="2268260" cy="283488"/>
          </a:xfrm>
          <a:prstGeom prst="rect">
            <a:avLst/>
          </a:prstGeom>
          <a:noFill/>
          <a:ln/>
        </p:spPr>
        <p:txBody>
          <a:bodyPr wrap="none" lIns="0" tIns="0" rIns="0" bIns="0" rtlCol="0" anchor="t"/>
          <a:lstStyle/>
          <a:p>
            <a:pPr marL="0" indent="0" algn="l">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1966: ELIZA</a:t>
            </a:r>
            <a:endParaRPr lang="en-US" sz="1750" dirty="0">
              <a:latin typeface="Times New Roman" panose="02020603050405020304" pitchFamily="18" charset="0"/>
              <a:cs typeface="Times New Roman" panose="02020603050405020304" pitchFamily="18" charset="0"/>
            </a:endParaRPr>
          </a:p>
        </p:txBody>
      </p:sp>
      <p:sp>
        <p:nvSpPr>
          <p:cNvPr id="12" name="Text 10"/>
          <p:cNvSpPr/>
          <p:nvPr/>
        </p:nvSpPr>
        <p:spPr>
          <a:xfrm>
            <a:off x="8041005" y="3661172"/>
            <a:ext cx="5795605" cy="580549"/>
          </a:xfrm>
          <a:prstGeom prst="rect">
            <a:avLst/>
          </a:prstGeom>
          <a:noFill/>
          <a:ln/>
        </p:spPr>
        <p:txBody>
          <a:bodyPr wrap="squar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Chatbot đầu tiên; Joseph Weizenbaum mô phỏng tâm lý học, mở đường NLP.</a:t>
            </a:r>
            <a:endParaRPr lang="en-US" sz="1400" dirty="0">
              <a:latin typeface="Times New Roman" panose="02020603050405020304" pitchFamily="18" charset="0"/>
              <a:cs typeface="Times New Roman" panose="02020603050405020304" pitchFamily="18" charset="0"/>
            </a:endParaRPr>
          </a:p>
        </p:txBody>
      </p:sp>
      <p:sp>
        <p:nvSpPr>
          <p:cNvPr id="13" name="Shape 11"/>
          <p:cNvSpPr/>
          <p:nvPr/>
        </p:nvSpPr>
        <p:spPr>
          <a:xfrm>
            <a:off x="6975158" y="4337566"/>
            <a:ext cx="362903" cy="22860"/>
          </a:xfrm>
          <a:prstGeom prst="roundRect">
            <a:avLst>
              <a:gd name="adj" fmla="val 714420"/>
            </a:avLst>
          </a:prstGeom>
          <a:solidFill>
            <a:srgbClr val="B5C1E2"/>
          </a:solidFill>
          <a:ln/>
        </p:spPr>
      </p:sp>
      <p:sp>
        <p:nvSpPr>
          <p:cNvPr id="14" name="Shape 12"/>
          <p:cNvSpPr/>
          <p:nvPr/>
        </p:nvSpPr>
        <p:spPr>
          <a:xfrm>
            <a:off x="7247156" y="4280952"/>
            <a:ext cx="136088" cy="136088"/>
          </a:xfrm>
          <a:prstGeom prst="roundRect">
            <a:avLst>
              <a:gd name="adj" fmla="val 335959"/>
            </a:avLst>
          </a:prstGeom>
          <a:solidFill>
            <a:srgbClr val="A2B9F9"/>
          </a:solidFill>
          <a:ln/>
        </p:spPr>
      </p:sp>
      <p:sp>
        <p:nvSpPr>
          <p:cNvPr id="15" name="Text 13"/>
          <p:cNvSpPr/>
          <p:nvPr/>
        </p:nvSpPr>
        <p:spPr>
          <a:xfrm>
            <a:off x="4321135" y="4207192"/>
            <a:ext cx="2268260" cy="283488"/>
          </a:xfrm>
          <a:prstGeom prst="rect">
            <a:avLst/>
          </a:prstGeom>
          <a:noFill/>
          <a:ln/>
        </p:spPr>
        <p:txBody>
          <a:bodyPr wrap="none" lIns="0" tIns="0" rIns="0" bIns="0" rtlCol="0" anchor="t"/>
          <a:lstStyle/>
          <a:p>
            <a:pPr marL="0" indent="0" algn="r">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1997: Deep Blue</a:t>
            </a:r>
            <a:endParaRPr lang="en-US" sz="1750" dirty="0">
              <a:latin typeface="Times New Roman" panose="02020603050405020304" pitchFamily="18" charset="0"/>
              <a:cs typeface="Times New Roman" panose="02020603050405020304" pitchFamily="18" charset="0"/>
            </a:endParaRPr>
          </a:p>
        </p:txBody>
      </p:sp>
      <p:sp>
        <p:nvSpPr>
          <p:cNvPr id="16" name="Text 14"/>
          <p:cNvSpPr/>
          <p:nvPr/>
        </p:nvSpPr>
        <p:spPr>
          <a:xfrm>
            <a:off x="793790" y="4599503"/>
            <a:ext cx="5795605" cy="580549"/>
          </a:xfrm>
          <a:prstGeom prst="rect">
            <a:avLst/>
          </a:prstGeom>
          <a:noFill/>
          <a:ln/>
        </p:spPr>
        <p:txBody>
          <a:bodyPr wrap="square" lIns="0" tIns="0" rIns="0" bIns="0" rtlCol="0" anchor="t"/>
          <a:lstStyle/>
          <a:p>
            <a:pPr marL="0" indent="0" algn="r">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IBM đánh bại Kasparov - IBM thắng cờ vua thế giới, chứng minh chiến lược AI vượt con người.</a:t>
            </a:r>
            <a:endParaRPr lang="en-US" sz="1400" dirty="0">
              <a:latin typeface="Times New Roman" panose="02020603050405020304" pitchFamily="18" charset="0"/>
              <a:cs typeface="Times New Roman" panose="02020603050405020304" pitchFamily="18" charset="0"/>
            </a:endParaRPr>
          </a:p>
        </p:txBody>
      </p:sp>
      <p:sp>
        <p:nvSpPr>
          <p:cNvPr id="17" name="Shape 15"/>
          <p:cNvSpPr/>
          <p:nvPr/>
        </p:nvSpPr>
        <p:spPr>
          <a:xfrm>
            <a:off x="7292340" y="5276017"/>
            <a:ext cx="362903" cy="22860"/>
          </a:xfrm>
          <a:prstGeom prst="roundRect">
            <a:avLst>
              <a:gd name="adj" fmla="val 714420"/>
            </a:avLst>
          </a:prstGeom>
          <a:solidFill>
            <a:srgbClr val="B5C1E2"/>
          </a:solidFill>
          <a:ln/>
        </p:spPr>
      </p:sp>
      <p:sp>
        <p:nvSpPr>
          <p:cNvPr id="18" name="Shape 16"/>
          <p:cNvSpPr/>
          <p:nvPr/>
        </p:nvSpPr>
        <p:spPr>
          <a:xfrm>
            <a:off x="7247156" y="5219402"/>
            <a:ext cx="136088" cy="136088"/>
          </a:xfrm>
          <a:prstGeom prst="roundRect">
            <a:avLst>
              <a:gd name="adj" fmla="val 335959"/>
            </a:avLst>
          </a:prstGeom>
          <a:solidFill>
            <a:srgbClr val="A2B9F9"/>
          </a:solidFill>
          <a:ln/>
        </p:spPr>
      </p:sp>
      <p:sp>
        <p:nvSpPr>
          <p:cNvPr id="19" name="Text 17"/>
          <p:cNvSpPr/>
          <p:nvPr/>
        </p:nvSpPr>
        <p:spPr>
          <a:xfrm>
            <a:off x="8041005" y="5145643"/>
            <a:ext cx="2268260" cy="283488"/>
          </a:xfrm>
          <a:prstGeom prst="rect">
            <a:avLst/>
          </a:prstGeom>
          <a:noFill/>
          <a:ln/>
        </p:spPr>
        <p:txBody>
          <a:bodyPr wrap="none" lIns="0" tIns="0" rIns="0" bIns="0" rtlCol="0" anchor="t"/>
          <a:lstStyle/>
          <a:p>
            <a:pPr marL="0" indent="0" algn="l">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2012: AlexNet</a:t>
            </a:r>
            <a:endParaRPr lang="en-US" sz="1750" dirty="0">
              <a:latin typeface="Times New Roman" panose="02020603050405020304" pitchFamily="18" charset="0"/>
              <a:cs typeface="Times New Roman" panose="02020603050405020304" pitchFamily="18" charset="0"/>
            </a:endParaRPr>
          </a:p>
        </p:txBody>
      </p:sp>
      <p:sp>
        <p:nvSpPr>
          <p:cNvPr id="20" name="Text 18"/>
          <p:cNvSpPr/>
          <p:nvPr/>
        </p:nvSpPr>
        <p:spPr>
          <a:xfrm>
            <a:off x="8041005" y="5537954"/>
            <a:ext cx="5795605" cy="290274"/>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Mạng nơ-ron thắng ImageNet, giảm lỗi 10%, bùng nổ Deep learning.</a:t>
            </a:r>
            <a:endParaRPr lang="en-US" sz="1400" dirty="0">
              <a:latin typeface="Times New Roman" panose="02020603050405020304" pitchFamily="18" charset="0"/>
              <a:cs typeface="Times New Roman" panose="02020603050405020304" pitchFamily="18" charset="0"/>
            </a:endParaRPr>
          </a:p>
        </p:txBody>
      </p:sp>
      <p:sp>
        <p:nvSpPr>
          <p:cNvPr id="21" name="Shape 19"/>
          <p:cNvSpPr/>
          <p:nvPr/>
        </p:nvSpPr>
        <p:spPr>
          <a:xfrm>
            <a:off x="6975158" y="6214467"/>
            <a:ext cx="362903" cy="22860"/>
          </a:xfrm>
          <a:prstGeom prst="roundRect">
            <a:avLst>
              <a:gd name="adj" fmla="val 714420"/>
            </a:avLst>
          </a:prstGeom>
          <a:solidFill>
            <a:srgbClr val="B5C1E2"/>
          </a:solidFill>
          <a:ln/>
        </p:spPr>
      </p:sp>
      <p:sp>
        <p:nvSpPr>
          <p:cNvPr id="22" name="Shape 20"/>
          <p:cNvSpPr/>
          <p:nvPr/>
        </p:nvSpPr>
        <p:spPr>
          <a:xfrm>
            <a:off x="7247156" y="6157853"/>
            <a:ext cx="136088" cy="136088"/>
          </a:xfrm>
          <a:prstGeom prst="roundRect">
            <a:avLst>
              <a:gd name="adj" fmla="val 335959"/>
            </a:avLst>
          </a:prstGeom>
          <a:solidFill>
            <a:srgbClr val="A2B9F9"/>
          </a:solidFill>
          <a:ln/>
        </p:spPr>
      </p:sp>
      <p:sp>
        <p:nvSpPr>
          <p:cNvPr id="23" name="Text 21"/>
          <p:cNvSpPr/>
          <p:nvPr/>
        </p:nvSpPr>
        <p:spPr>
          <a:xfrm>
            <a:off x="4321135" y="6084094"/>
            <a:ext cx="2268260" cy="283488"/>
          </a:xfrm>
          <a:prstGeom prst="rect">
            <a:avLst/>
          </a:prstGeom>
          <a:noFill/>
          <a:ln/>
        </p:spPr>
        <p:txBody>
          <a:bodyPr wrap="none" lIns="0" tIns="0" rIns="0" bIns="0" rtlCol="0" anchor="t"/>
          <a:lstStyle/>
          <a:p>
            <a:pPr marL="0" indent="0" algn="r">
              <a:lnSpc>
                <a:spcPts val="2200"/>
              </a:lnSpc>
              <a:buNone/>
            </a:pPr>
            <a:r>
              <a:rPr lang="en-US" sz="1750" dirty="0">
                <a:latin typeface="Times New Roman" panose="02020603050405020304" pitchFamily="18" charset="0"/>
                <a:ea typeface="Outfit Medium" pitchFamily="34" charset="-122"/>
                <a:cs typeface="Times New Roman" panose="02020603050405020304" pitchFamily="18" charset="0"/>
              </a:rPr>
              <a:t>2022: ChatGPT</a:t>
            </a:r>
            <a:endParaRPr lang="en-US" sz="1750" dirty="0">
              <a:latin typeface="Times New Roman" panose="02020603050405020304" pitchFamily="18" charset="0"/>
              <a:cs typeface="Times New Roman" panose="02020603050405020304" pitchFamily="18" charset="0"/>
            </a:endParaRPr>
          </a:p>
        </p:txBody>
      </p:sp>
      <p:sp>
        <p:nvSpPr>
          <p:cNvPr id="24" name="Text 22"/>
          <p:cNvSpPr/>
          <p:nvPr/>
        </p:nvSpPr>
        <p:spPr>
          <a:xfrm>
            <a:off x="793790" y="6476405"/>
            <a:ext cx="5795605" cy="580549"/>
          </a:xfrm>
          <a:prstGeom prst="rect">
            <a:avLst/>
          </a:prstGeom>
          <a:noFill/>
          <a:ln/>
        </p:spPr>
        <p:txBody>
          <a:bodyPr wrap="square" lIns="0" tIns="0" rIns="0" bIns="0" rtlCol="0" anchor="t"/>
          <a:lstStyle/>
          <a:p>
            <a:pPr marL="0" indent="0" algn="r">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OpenAI đạt 100M người dùng/2 tháng, dân chủ hóa AI ứng dụng hàng ngày.</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8891" y="509826"/>
            <a:ext cx="3847981" cy="376595"/>
          </a:xfrm>
          <a:prstGeom prst="rect">
            <a:avLst/>
          </a:prstGeom>
          <a:noFill/>
          <a:ln/>
        </p:spPr>
        <p:txBody>
          <a:bodyPr wrap="none" lIns="0" tIns="0" rIns="0" bIns="0" rtlCol="0" anchor="t"/>
          <a:lstStyle/>
          <a:p>
            <a:pPr marL="0" indent="0" algn="l">
              <a:lnSpc>
                <a:spcPts val="2950"/>
              </a:lnSpc>
              <a:buNone/>
            </a:pPr>
            <a:r>
              <a:rPr lang="en-US" sz="2350" dirty="0">
                <a:latin typeface="Times New Roman" panose="02020603050405020304" pitchFamily="18" charset="0"/>
                <a:ea typeface="Outfit Medium" pitchFamily="34" charset="-122"/>
                <a:cs typeface="Times New Roman" panose="02020603050405020304" pitchFamily="18" charset="0"/>
              </a:rPr>
              <a:t>Thành Tựu AI &amp; 5 AI Phổ Biến</a:t>
            </a:r>
            <a:endParaRPr lang="en-US" sz="2350" dirty="0">
              <a:latin typeface="Times New Roman" panose="02020603050405020304" pitchFamily="18" charset="0"/>
              <a:cs typeface="Times New Roman" panose="02020603050405020304" pitchFamily="18" charset="0"/>
            </a:endParaRPr>
          </a:p>
        </p:txBody>
      </p:sp>
      <p:sp>
        <p:nvSpPr>
          <p:cNvPr id="3" name="Text 1"/>
          <p:cNvSpPr/>
          <p:nvPr/>
        </p:nvSpPr>
        <p:spPr>
          <a:xfrm>
            <a:off x="648891" y="1187648"/>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5 Số Liệu Thành Tựu:</a:t>
            </a:r>
            <a:endParaRPr lang="en-US" sz="1150" dirty="0">
              <a:latin typeface="Times New Roman" panose="02020603050405020304" pitchFamily="18" charset="0"/>
              <a:cs typeface="Times New Roman" panose="02020603050405020304" pitchFamily="18" charset="0"/>
            </a:endParaRPr>
          </a:p>
        </p:txBody>
      </p:sp>
      <p:sp>
        <p:nvSpPr>
          <p:cNvPr id="4" name="Shape 2"/>
          <p:cNvSpPr/>
          <p:nvPr/>
        </p:nvSpPr>
        <p:spPr>
          <a:xfrm>
            <a:off x="648891" y="1571625"/>
            <a:ext cx="6072902" cy="150614"/>
          </a:xfrm>
          <a:prstGeom prst="roundRect">
            <a:avLst>
              <a:gd name="adj" fmla="val 72021"/>
            </a:avLst>
          </a:prstGeom>
          <a:solidFill>
            <a:srgbClr val="CFDBFC"/>
          </a:solidFill>
          <a:ln w="7620">
            <a:solidFill>
              <a:srgbClr val="B5C1E2"/>
            </a:solidFill>
            <a:prstDash val="solid"/>
          </a:ln>
          <a:effectLst>
            <a:outerShdw dist="10160" dir="2700000" algn="bl" rotWithShape="0">
              <a:srgbClr val="B5C1E2">
                <a:alpha val="100000"/>
              </a:srgbClr>
            </a:outerShdw>
          </a:effectLst>
        </p:spPr>
      </p:sp>
      <p:sp>
        <p:nvSpPr>
          <p:cNvPr id="5" name="Shape 3"/>
          <p:cNvSpPr/>
          <p:nvPr/>
        </p:nvSpPr>
        <p:spPr>
          <a:xfrm>
            <a:off x="648891" y="1571625"/>
            <a:ext cx="6072902" cy="150614"/>
          </a:xfrm>
          <a:prstGeom prst="roundRect">
            <a:avLst>
              <a:gd name="adj" fmla="val 72021"/>
            </a:avLst>
          </a:prstGeom>
          <a:solidFill>
            <a:srgbClr val="A2B9F9"/>
          </a:solidFill>
          <a:ln/>
        </p:spPr>
      </p:sp>
      <p:sp>
        <p:nvSpPr>
          <p:cNvPr id="6" name="Text 4"/>
          <p:cNvSpPr/>
          <p:nvPr/>
        </p:nvSpPr>
        <p:spPr>
          <a:xfrm>
            <a:off x="6812161" y="1571625"/>
            <a:ext cx="355997" cy="150614"/>
          </a:xfrm>
          <a:prstGeom prst="rect">
            <a:avLst/>
          </a:prstGeom>
          <a:noFill/>
          <a:ln/>
        </p:spPr>
        <p:txBody>
          <a:bodyPr wrap="none" lIns="0" tIns="0" rIns="0" bIns="0" rtlCol="0" anchor="t"/>
          <a:lstStyle/>
          <a:p>
            <a:pPr marL="0" indent="0" algn="l">
              <a:lnSpc>
                <a:spcPts val="1150"/>
              </a:lnSpc>
              <a:buNone/>
            </a:pPr>
            <a:r>
              <a:rPr lang="en-US" sz="1150" dirty="0">
                <a:latin typeface="Times New Roman" panose="02020603050405020304" pitchFamily="18" charset="0"/>
                <a:ea typeface="Outfit Medium" pitchFamily="34" charset="-122"/>
                <a:cs typeface="Times New Roman" panose="02020603050405020304" pitchFamily="18" charset="0"/>
              </a:rPr>
              <a:t>407B</a:t>
            </a:r>
            <a:endParaRPr lang="en-US" sz="1150" dirty="0">
              <a:latin typeface="Times New Roman" panose="02020603050405020304" pitchFamily="18" charset="0"/>
              <a:cs typeface="Times New Roman" panose="02020603050405020304" pitchFamily="18" charset="0"/>
            </a:endParaRPr>
          </a:p>
        </p:txBody>
      </p:sp>
      <p:sp>
        <p:nvSpPr>
          <p:cNvPr id="7" name="Text 5"/>
          <p:cNvSpPr/>
          <p:nvPr/>
        </p:nvSpPr>
        <p:spPr>
          <a:xfrm>
            <a:off x="648891" y="1872853"/>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Kinh tế</a:t>
            </a:r>
            <a:endParaRPr lang="en-US" sz="1150" dirty="0">
              <a:latin typeface="Times New Roman" panose="02020603050405020304" pitchFamily="18" charset="0"/>
              <a:cs typeface="Times New Roman" panose="02020603050405020304" pitchFamily="18" charset="0"/>
            </a:endParaRPr>
          </a:p>
        </p:txBody>
      </p:sp>
      <p:sp>
        <p:nvSpPr>
          <p:cNvPr id="8" name="Text 6"/>
          <p:cNvSpPr/>
          <p:nvPr/>
        </p:nvSpPr>
        <p:spPr>
          <a:xfrm>
            <a:off x="648891" y="2181582"/>
            <a:ext cx="6519267" cy="192762"/>
          </a:xfrm>
          <a:prstGeom prst="rect">
            <a:avLst/>
          </a:prstGeom>
          <a:noFill/>
          <a:ln/>
        </p:spPr>
        <p:txBody>
          <a:bodyPr wrap="none" lIns="0" tIns="0" rIns="0" bIns="0" rtlCol="0" anchor="t"/>
          <a:lstStyle/>
          <a:p>
            <a:pPr marL="0" indent="0" algn="l">
              <a:lnSpc>
                <a:spcPts val="1500"/>
              </a:lnSpc>
              <a:buNone/>
            </a:pPr>
            <a:r>
              <a:rPr lang="en-US" sz="900" dirty="0">
                <a:latin typeface="Times New Roman" panose="02020603050405020304" pitchFamily="18" charset="0"/>
                <a:ea typeface="IBM Plex Sans" pitchFamily="34" charset="-122"/>
                <a:cs typeface="Times New Roman" panose="02020603050405020304" pitchFamily="18" charset="0"/>
              </a:rPr>
              <a:t>Thị trường AI $407 tỷ (2025), tăng từ $240 tỷ (2023), đóng góp $6.6 nghìn tỷ GDP qua năng suất.</a:t>
            </a:r>
            <a:endParaRPr lang="en-US" sz="900" dirty="0">
              <a:latin typeface="Times New Roman" panose="02020603050405020304" pitchFamily="18" charset="0"/>
              <a:cs typeface="Times New Roman" panose="02020603050405020304" pitchFamily="18" charset="0"/>
            </a:endParaRPr>
          </a:p>
        </p:txBody>
      </p:sp>
      <p:sp>
        <p:nvSpPr>
          <p:cNvPr id="9" name="Shape 7"/>
          <p:cNvSpPr/>
          <p:nvPr/>
        </p:nvSpPr>
        <p:spPr>
          <a:xfrm>
            <a:off x="648891" y="2675573"/>
            <a:ext cx="6064925" cy="150614"/>
          </a:xfrm>
          <a:prstGeom prst="roundRect">
            <a:avLst>
              <a:gd name="adj" fmla="val 72021"/>
            </a:avLst>
          </a:prstGeom>
          <a:solidFill>
            <a:srgbClr val="CFDBFC"/>
          </a:solidFill>
          <a:ln w="7620">
            <a:solidFill>
              <a:srgbClr val="B5C1E2"/>
            </a:solidFill>
            <a:prstDash val="solid"/>
          </a:ln>
          <a:effectLst>
            <a:outerShdw dist="10160" dir="2700000" algn="bl" rotWithShape="0">
              <a:srgbClr val="B5C1E2">
                <a:alpha val="100000"/>
              </a:srgbClr>
            </a:outerShdw>
          </a:effectLst>
        </p:spPr>
      </p:sp>
      <p:sp>
        <p:nvSpPr>
          <p:cNvPr id="10" name="Shape 8"/>
          <p:cNvSpPr/>
          <p:nvPr/>
        </p:nvSpPr>
        <p:spPr>
          <a:xfrm>
            <a:off x="648891" y="2675573"/>
            <a:ext cx="6064925" cy="150614"/>
          </a:xfrm>
          <a:prstGeom prst="roundRect">
            <a:avLst>
              <a:gd name="adj" fmla="val 72021"/>
            </a:avLst>
          </a:prstGeom>
          <a:solidFill>
            <a:srgbClr val="A2B9F9"/>
          </a:solidFill>
          <a:ln/>
        </p:spPr>
      </p:sp>
      <p:sp>
        <p:nvSpPr>
          <p:cNvPr id="11" name="Text 9"/>
          <p:cNvSpPr/>
          <p:nvPr/>
        </p:nvSpPr>
        <p:spPr>
          <a:xfrm>
            <a:off x="6804184" y="2675573"/>
            <a:ext cx="363974" cy="150614"/>
          </a:xfrm>
          <a:prstGeom prst="rect">
            <a:avLst/>
          </a:prstGeom>
          <a:noFill/>
          <a:ln/>
        </p:spPr>
        <p:txBody>
          <a:bodyPr wrap="none" lIns="0" tIns="0" rIns="0" bIns="0" rtlCol="0" anchor="t"/>
          <a:lstStyle/>
          <a:p>
            <a:pPr marL="0" indent="0" algn="l">
              <a:lnSpc>
                <a:spcPts val="1150"/>
              </a:lnSpc>
              <a:buNone/>
            </a:pPr>
            <a:r>
              <a:rPr lang="en-US" sz="1150" dirty="0">
                <a:latin typeface="Times New Roman" panose="02020603050405020304" pitchFamily="18" charset="0"/>
                <a:ea typeface="Outfit Medium" pitchFamily="34" charset="-122"/>
                <a:cs typeface="Times New Roman" panose="02020603050405020304" pitchFamily="18" charset="0"/>
              </a:rPr>
              <a:t>378M</a:t>
            </a:r>
            <a:endParaRPr lang="en-US" sz="1150" dirty="0">
              <a:latin typeface="Times New Roman" panose="02020603050405020304" pitchFamily="18" charset="0"/>
              <a:cs typeface="Times New Roman" panose="02020603050405020304" pitchFamily="18" charset="0"/>
            </a:endParaRPr>
          </a:p>
        </p:txBody>
      </p:sp>
      <p:sp>
        <p:nvSpPr>
          <p:cNvPr id="12" name="Text 10"/>
          <p:cNvSpPr/>
          <p:nvPr/>
        </p:nvSpPr>
        <p:spPr>
          <a:xfrm>
            <a:off x="648891" y="2976801"/>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Xã hội</a:t>
            </a:r>
            <a:endParaRPr lang="en-US" sz="1150" dirty="0">
              <a:latin typeface="Times New Roman" panose="02020603050405020304" pitchFamily="18" charset="0"/>
              <a:cs typeface="Times New Roman" panose="02020603050405020304" pitchFamily="18" charset="0"/>
            </a:endParaRPr>
          </a:p>
        </p:txBody>
      </p:sp>
      <p:sp>
        <p:nvSpPr>
          <p:cNvPr id="13" name="Text 11"/>
          <p:cNvSpPr/>
          <p:nvPr/>
        </p:nvSpPr>
        <p:spPr>
          <a:xfrm>
            <a:off x="648891" y="3285530"/>
            <a:ext cx="6519267" cy="192762"/>
          </a:xfrm>
          <a:prstGeom prst="rect">
            <a:avLst/>
          </a:prstGeom>
          <a:noFill/>
          <a:ln/>
        </p:spPr>
        <p:txBody>
          <a:bodyPr wrap="none" lIns="0" tIns="0" rIns="0" bIns="0" rtlCol="0" anchor="t"/>
          <a:lstStyle/>
          <a:p>
            <a:pPr marL="0" indent="0" algn="l">
              <a:lnSpc>
                <a:spcPts val="1500"/>
              </a:lnSpc>
              <a:buNone/>
            </a:pPr>
            <a:r>
              <a:rPr lang="en-US" sz="900" dirty="0">
                <a:latin typeface="Times New Roman" panose="02020603050405020304" pitchFamily="18" charset="0"/>
                <a:ea typeface="IBM Plex Sans" pitchFamily="34" charset="-122"/>
                <a:cs typeface="Times New Roman" panose="02020603050405020304" pitchFamily="18" charset="0"/>
              </a:rPr>
              <a:t>378 triệu người dùng AI toàn cầu (2025), cải thiện tiếp cận dịch vụ cho người khuyết tật.</a:t>
            </a:r>
            <a:endParaRPr lang="en-US" sz="900" dirty="0">
              <a:latin typeface="Times New Roman" panose="02020603050405020304" pitchFamily="18" charset="0"/>
              <a:cs typeface="Times New Roman" panose="02020603050405020304" pitchFamily="18" charset="0"/>
            </a:endParaRPr>
          </a:p>
        </p:txBody>
      </p:sp>
      <p:sp>
        <p:nvSpPr>
          <p:cNvPr id="14" name="Shape 12"/>
          <p:cNvSpPr/>
          <p:nvPr/>
        </p:nvSpPr>
        <p:spPr>
          <a:xfrm>
            <a:off x="648891" y="3779520"/>
            <a:ext cx="6154817" cy="150614"/>
          </a:xfrm>
          <a:prstGeom prst="roundRect">
            <a:avLst>
              <a:gd name="adj" fmla="val 72021"/>
            </a:avLst>
          </a:prstGeom>
          <a:solidFill>
            <a:srgbClr val="CFDBFC"/>
          </a:solidFill>
          <a:ln w="7620">
            <a:solidFill>
              <a:srgbClr val="B5C1E2"/>
            </a:solidFill>
            <a:prstDash val="solid"/>
          </a:ln>
          <a:effectLst>
            <a:outerShdw dist="10160" dir="2700000" algn="bl" rotWithShape="0">
              <a:srgbClr val="B5C1E2">
                <a:alpha val="100000"/>
              </a:srgbClr>
            </a:outerShdw>
          </a:effectLst>
        </p:spPr>
      </p:sp>
      <p:sp>
        <p:nvSpPr>
          <p:cNvPr id="15" name="Shape 13"/>
          <p:cNvSpPr/>
          <p:nvPr/>
        </p:nvSpPr>
        <p:spPr>
          <a:xfrm>
            <a:off x="648891" y="3779520"/>
            <a:ext cx="2831187" cy="150614"/>
          </a:xfrm>
          <a:prstGeom prst="roundRect">
            <a:avLst>
              <a:gd name="adj" fmla="val 72021"/>
            </a:avLst>
          </a:prstGeom>
          <a:solidFill>
            <a:srgbClr val="A2B9F9"/>
          </a:solidFill>
          <a:ln/>
        </p:spPr>
      </p:sp>
      <p:sp>
        <p:nvSpPr>
          <p:cNvPr id="16" name="Text 14"/>
          <p:cNvSpPr/>
          <p:nvPr/>
        </p:nvSpPr>
        <p:spPr>
          <a:xfrm>
            <a:off x="6894076" y="3779520"/>
            <a:ext cx="274082" cy="150614"/>
          </a:xfrm>
          <a:prstGeom prst="rect">
            <a:avLst/>
          </a:prstGeom>
          <a:noFill/>
          <a:ln/>
        </p:spPr>
        <p:txBody>
          <a:bodyPr wrap="none" lIns="0" tIns="0" rIns="0" bIns="0" rtlCol="0" anchor="t"/>
          <a:lstStyle/>
          <a:p>
            <a:pPr marL="0" indent="0" algn="l">
              <a:lnSpc>
                <a:spcPts val="1150"/>
              </a:lnSpc>
              <a:buNone/>
            </a:pPr>
            <a:r>
              <a:rPr lang="en-US" sz="1150" dirty="0">
                <a:latin typeface="Times New Roman" panose="02020603050405020304" pitchFamily="18" charset="0"/>
                <a:ea typeface="Outfit Medium" pitchFamily="34" charset="-122"/>
                <a:cs typeface="Times New Roman" panose="02020603050405020304" pitchFamily="18" charset="0"/>
              </a:rPr>
              <a:t>46%</a:t>
            </a:r>
            <a:endParaRPr lang="en-US" sz="1150" dirty="0">
              <a:latin typeface="Times New Roman" panose="02020603050405020304" pitchFamily="18" charset="0"/>
              <a:cs typeface="Times New Roman" panose="02020603050405020304" pitchFamily="18" charset="0"/>
            </a:endParaRPr>
          </a:p>
        </p:txBody>
      </p:sp>
      <p:sp>
        <p:nvSpPr>
          <p:cNvPr id="17" name="Text 15"/>
          <p:cNvSpPr/>
          <p:nvPr/>
        </p:nvSpPr>
        <p:spPr>
          <a:xfrm>
            <a:off x="648891" y="4080748"/>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Giáo dục</a:t>
            </a:r>
            <a:endParaRPr lang="en-US" sz="1150" dirty="0">
              <a:latin typeface="Times New Roman" panose="02020603050405020304" pitchFamily="18" charset="0"/>
              <a:cs typeface="Times New Roman" panose="02020603050405020304" pitchFamily="18" charset="0"/>
            </a:endParaRPr>
          </a:p>
        </p:txBody>
      </p:sp>
      <p:sp>
        <p:nvSpPr>
          <p:cNvPr id="18" name="Text 16"/>
          <p:cNvSpPr/>
          <p:nvPr/>
        </p:nvSpPr>
        <p:spPr>
          <a:xfrm>
            <a:off x="648891" y="4389477"/>
            <a:ext cx="6519267" cy="192762"/>
          </a:xfrm>
          <a:prstGeom prst="rect">
            <a:avLst/>
          </a:prstGeom>
          <a:noFill/>
          <a:ln/>
        </p:spPr>
        <p:txBody>
          <a:bodyPr wrap="none" lIns="0" tIns="0" rIns="0" bIns="0" rtlCol="0" anchor="t"/>
          <a:lstStyle/>
          <a:p>
            <a:pPr marL="0" indent="0" algn="l">
              <a:lnSpc>
                <a:spcPts val="1500"/>
              </a:lnSpc>
              <a:buNone/>
            </a:pPr>
            <a:r>
              <a:rPr lang="en-US" sz="900" dirty="0">
                <a:latin typeface="Times New Roman" panose="02020603050405020304" pitchFamily="18" charset="0"/>
                <a:ea typeface="IBM Plex Sans" pitchFamily="34" charset="-122"/>
                <a:cs typeface="Times New Roman" panose="02020603050405020304" pitchFamily="18" charset="0"/>
              </a:rPr>
              <a:t>Thị trường $7.57 tỷ (2025), tăng 46%, cá nhân hóa học tập cho 90% học sinh.</a:t>
            </a:r>
            <a:endParaRPr lang="en-US" sz="900" dirty="0">
              <a:latin typeface="Times New Roman" panose="02020603050405020304" pitchFamily="18" charset="0"/>
              <a:cs typeface="Times New Roman" panose="02020603050405020304" pitchFamily="18" charset="0"/>
            </a:endParaRPr>
          </a:p>
        </p:txBody>
      </p:sp>
      <p:sp>
        <p:nvSpPr>
          <p:cNvPr id="19" name="Shape 17"/>
          <p:cNvSpPr/>
          <p:nvPr/>
        </p:nvSpPr>
        <p:spPr>
          <a:xfrm>
            <a:off x="648891" y="4883468"/>
            <a:ext cx="6149697" cy="150614"/>
          </a:xfrm>
          <a:prstGeom prst="roundRect">
            <a:avLst>
              <a:gd name="adj" fmla="val 72021"/>
            </a:avLst>
          </a:prstGeom>
          <a:solidFill>
            <a:srgbClr val="CFDBFC"/>
          </a:solidFill>
          <a:ln w="7620">
            <a:solidFill>
              <a:srgbClr val="B5C1E2"/>
            </a:solidFill>
            <a:prstDash val="solid"/>
          </a:ln>
          <a:effectLst>
            <a:outerShdw dist="10160" dir="2700000" algn="bl" rotWithShape="0">
              <a:srgbClr val="B5C1E2">
                <a:alpha val="100000"/>
              </a:srgbClr>
            </a:outerShdw>
          </a:effectLst>
        </p:spPr>
      </p:sp>
      <p:sp>
        <p:nvSpPr>
          <p:cNvPr id="20" name="Shape 18"/>
          <p:cNvSpPr/>
          <p:nvPr/>
        </p:nvSpPr>
        <p:spPr>
          <a:xfrm>
            <a:off x="648891" y="4883468"/>
            <a:ext cx="1844873" cy="150614"/>
          </a:xfrm>
          <a:prstGeom prst="roundRect">
            <a:avLst>
              <a:gd name="adj" fmla="val 72021"/>
            </a:avLst>
          </a:prstGeom>
          <a:solidFill>
            <a:srgbClr val="A2B9F9"/>
          </a:solidFill>
          <a:ln/>
        </p:spPr>
      </p:sp>
      <p:sp>
        <p:nvSpPr>
          <p:cNvPr id="21" name="Text 19"/>
          <p:cNvSpPr/>
          <p:nvPr/>
        </p:nvSpPr>
        <p:spPr>
          <a:xfrm>
            <a:off x="6888956" y="4883468"/>
            <a:ext cx="279202" cy="150614"/>
          </a:xfrm>
          <a:prstGeom prst="rect">
            <a:avLst/>
          </a:prstGeom>
          <a:noFill/>
          <a:ln/>
        </p:spPr>
        <p:txBody>
          <a:bodyPr wrap="none" lIns="0" tIns="0" rIns="0" bIns="0" rtlCol="0" anchor="t"/>
          <a:lstStyle/>
          <a:p>
            <a:pPr marL="0" indent="0" algn="l">
              <a:lnSpc>
                <a:spcPts val="1150"/>
              </a:lnSpc>
              <a:buNone/>
            </a:pPr>
            <a:r>
              <a:rPr lang="en-US" sz="1150" dirty="0">
                <a:latin typeface="Times New Roman" panose="02020603050405020304" pitchFamily="18" charset="0"/>
                <a:ea typeface="Outfit Medium" pitchFamily="34" charset="-122"/>
                <a:cs typeface="Times New Roman" panose="02020603050405020304" pitchFamily="18" charset="0"/>
              </a:rPr>
              <a:t>30%</a:t>
            </a:r>
            <a:endParaRPr lang="en-US" sz="1150" dirty="0">
              <a:latin typeface="Times New Roman" panose="02020603050405020304" pitchFamily="18" charset="0"/>
              <a:cs typeface="Times New Roman" panose="02020603050405020304" pitchFamily="18" charset="0"/>
            </a:endParaRPr>
          </a:p>
        </p:txBody>
      </p:sp>
      <p:sp>
        <p:nvSpPr>
          <p:cNvPr id="22" name="Text 20"/>
          <p:cNvSpPr/>
          <p:nvPr/>
        </p:nvSpPr>
        <p:spPr>
          <a:xfrm>
            <a:off x="648891" y="5184696"/>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Y tế</a:t>
            </a:r>
            <a:endParaRPr lang="en-US" sz="1150" dirty="0">
              <a:latin typeface="Times New Roman" panose="02020603050405020304" pitchFamily="18" charset="0"/>
              <a:cs typeface="Times New Roman" panose="02020603050405020304" pitchFamily="18" charset="0"/>
            </a:endParaRPr>
          </a:p>
        </p:txBody>
      </p:sp>
      <p:sp>
        <p:nvSpPr>
          <p:cNvPr id="23" name="Text 21"/>
          <p:cNvSpPr/>
          <p:nvPr/>
        </p:nvSpPr>
        <p:spPr>
          <a:xfrm>
            <a:off x="648891" y="5493425"/>
            <a:ext cx="6519267" cy="192762"/>
          </a:xfrm>
          <a:prstGeom prst="rect">
            <a:avLst/>
          </a:prstGeom>
          <a:noFill/>
          <a:ln/>
        </p:spPr>
        <p:txBody>
          <a:bodyPr wrap="none" lIns="0" tIns="0" rIns="0" bIns="0" rtlCol="0" anchor="t"/>
          <a:lstStyle/>
          <a:p>
            <a:pPr marL="0" indent="0" algn="l">
              <a:lnSpc>
                <a:spcPts val="1500"/>
              </a:lnSpc>
              <a:buNone/>
            </a:pPr>
            <a:r>
              <a:rPr lang="en-US" sz="900" dirty="0">
                <a:latin typeface="Times New Roman" panose="02020603050405020304" pitchFamily="18" charset="0"/>
                <a:ea typeface="IBM Plex Sans" pitchFamily="34" charset="-122"/>
                <a:cs typeface="Times New Roman" panose="02020603050405020304" pitchFamily="18" charset="0"/>
              </a:rPr>
              <a:t>Giảm lỗi chẩn đoán 30%, hỗ trợ 1 tỷ ca khám (2025) qua phân tích hình ảnh.</a:t>
            </a:r>
            <a:endParaRPr lang="en-US" sz="900" dirty="0">
              <a:latin typeface="Times New Roman" panose="02020603050405020304" pitchFamily="18" charset="0"/>
              <a:cs typeface="Times New Roman" panose="02020603050405020304" pitchFamily="18" charset="0"/>
            </a:endParaRPr>
          </a:p>
        </p:txBody>
      </p:sp>
      <p:sp>
        <p:nvSpPr>
          <p:cNvPr id="24" name="Shape 22"/>
          <p:cNvSpPr/>
          <p:nvPr/>
        </p:nvSpPr>
        <p:spPr>
          <a:xfrm>
            <a:off x="648891" y="5987415"/>
            <a:ext cx="6140887" cy="150614"/>
          </a:xfrm>
          <a:prstGeom prst="roundRect">
            <a:avLst>
              <a:gd name="adj" fmla="val 72021"/>
            </a:avLst>
          </a:prstGeom>
          <a:solidFill>
            <a:srgbClr val="CFDBFC"/>
          </a:solidFill>
          <a:ln w="7620">
            <a:solidFill>
              <a:srgbClr val="B5C1E2"/>
            </a:solidFill>
            <a:prstDash val="solid"/>
          </a:ln>
          <a:effectLst>
            <a:outerShdw dist="10160" dir="2700000" algn="bl" rotWithShape="0">
              <a:srgbClr val="B5C1E2">
                <a:alpha val="100000"/>
              </a:srgbClr>
            </a:outerShdw>
          </a:effectLst>
        </p:spPr>
      </p:sp>
      <p:sp>
        <p:nvSpPr>
          <p:cNvPr id="25" name="Shape 23"/>
          <p:cNvSpPr/>
          <p:nvPr/>
        </p:nvSpPr>
        <p:spPr>
          <a:xfrm>
            <a:off x="648891" y="5987415"/>
            <a:ext cx="2456259" cy="150614"/>
          </a:xfrm>
          <a:prstGeom prst="roundRect">
            <a:avLst>
              <a:gd name="adj" fmla="val 72021"/>
            </a:avLst>
          </a:prstGeom>
          <a:solidFill>
            <a:srgbClr val="A2B9F9"/>
          </a:solidFill>
          <a:ln/>
        </p:spPr>
      </p:sp>
      <p:sp>
        <p:nvSpPr>
          <p:cNvPr id="26" name="Text 24"/>
          <p:cNvSpPr/>
          <p:nvPr/>
        </p:nvSpPr>
        <p:spPr>
          <a:xfrm>
            <a:off x="6880146" y="5987415"/>
            <a:ext cx="288012" cy="150614"/>
          </a:xfrm>
          <a:prstGeom prst="rect">
            <a:avLst/>
          </a:prstGeom>
          <a:noFill/>
          <a:ln/>
        </p:spPr>
        <p:txBody>
          <a:bodyPr wrap="none" lIns="0" tIns="0" rIns="0" bIns="0" rtlCol="0" anchor="t"/>
          <a:lstStyle/>
          <a:p>
            <a:pPr marL="0" indent="0" algn="l">
              <a:lnSpc>
                <a:spcPts val="1150"/>
              </a:lnSpc>
              <a:buNone/>
            </a:pPr>
            <a:r>
              <a:rPr lang="en-US" sz="1150" dirty="0">
                <a:latin typeface="Times New Roman" panose="02020603050405020304" pitchFamily="18" charset="0"/>
                <a:ea typeface="Outfit Medium" pitchFamily="34" charset="-122"/>
                <a:cs typeface="Times New Roman" panose="02020603050405020304" pitchFamily="18" charset="0"/>
              </a:rPr>
              <a:t>40%</a:t>
            </a:r>
            <a:endParaRPr lang="en-US" sz="1150" dirty="0">
              <a:latin typeface="Times New Roman" panose="02020603050405020304" pitchFamily="18" charset="0"/>
              <a:cs typeface="Times New Roman" panose="02020603050405020304" pitchFamily="18" charset="0"/>
            </a:endParaRPr>
          </a:p>
        </p:txBody>
      </p:sp>
      <p:sp>
        <p:nvSpPr>
          <p:cNvPr id="27" name="Text 25"/>
          <p:cNvSpPr/>
          <p:nvPr/>
        </p:nvSpPr>
        <p:spPr>
          <a:xfrm>
            <a:off x="648891" y="6288643"/>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Việc làm</a:t>
            </a:r>
            <a:endParaRPr lang="en-US" sz="1150" dirty="0">
              <a:latin typeface="Times New Roman" panose="02020603050405020304" pitchFamily="18" charset="0"/>
              <a:cs typeface="Times New Roman" panose="02020603050405020304" pitchFamily="18" charset="0"/>
            </a:endParaRPr>
          </a:p>
        </p:txBody>
      </p:sp>
      <p:sp>
        <p:nvSpPr>
          <p:cNvPr id="28" name="Text 26"/>
          <p:cNvSpPr/>
          <p:nvPr/>
        </p:nvSpPr>
        <p:spPr>
          <a:xfrm>
            <a:off x="648891" y="6597372"/>
            <a:ext cx="6519267" cy="192762"/>
          </a:xfrm>
          <a:prstGeom prst="rect">
            <a:avLst/>
          </a:prstGeom>
          <a:noFill/>
          <a:ln/>
        </p:spPr>
        <p:txBody>
          <a:bodyPr wrap="none" lIns="0" tIns="0" rIns="0" bIns="0" rtlCol="0" anchor="t"/>
          <a:lstStyle/>
          <a:p>
            <a:pPr marL="0" indent="0" algn="l">
              <a:lnSpc>
                <a:spcPts val="1500"/>
              </a:lnSpc>
              <a:buNone/>
            </a:pPr>
            <a:r>
              <a:rPr lang="en-US" sz="900" dirty="0">
                <a:latin typeface="Times New Roman" panose="02020603050405020304" pitchFamily="18" charset="0"/>
                <a:ea typeface="IBM Plex Sans" pitchFamily="34" charset="-122"/>
                <a:cs typeface="Times New Roman" panose="02020603050405020304" pitchFamily="18" charset="0"/>
              </a:rPr>
              <a:t>Tăng năng suất 40%, tạo 97 triệu việc làm mới đến 2025.</a:t>
            </a:r>
            <a:endParaRPr lang="en-US" sz="900" dirty="0">
              <a:latin typeface="Times New Roman" panose="02020603050405020304" pitchFamily="18" charset="0"/>
              <a:cs typeface="Times New Roman" panose="02020603050405020304" pitchFamily="18" charset="0"/>
            </a:endParaRPr>
          </a:p>
        </p:txBody>
      </p:sp>
      <p:sp>
        <p:nvSpPr>
          <p:cNvPr id="29" name="Text 27"/>
          <p:cNvSpPr/>
          <p:nvPr/>
        </p:nvSpPr>
        <p:spPr>
          <a:xfrm>
            <a:off x="7469862" y="1187648"/>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5 AI Phổ Biến 2025:</a:t>
            </a:r>
            <a:endParaRPr lang="en-US" sz="1150" dirty="0">
              <a:latin typeface="Times New Roman" panose="02020603050405020304" pitchFamily="18" charset="0"/>
              <a:cs typeface="Times New Roman" panose="02020603050405020304" pitchFamily="18" charset="0"/>
            </a:endParaRPr>
          </a:p>
        </p:txBody>
      </p:sp>
      <p:sp>
        <p:nvSpPr>
          <p:cNvPr id="30" name="Shape 28"/>
          <p:cNvSpPr/>
          <p:nvPr/>
        </p:nvSpPr>
        <p:spPr>
          <a:xfrm>
            <a:off x="7469862" y="1692116"/>
            <a:ext cx="6519267" cy="938451"/>
          </a:xfrm>
          <a:prstGeom prst="roundRect">
            <a:avLst>
              <a:gd name="adj" fmla="val 7795"/>
            </a:avLst>
          </a:prstGeom>
          <a:solidFill>
            <a:srgbClr val="FFFFFF">
              <a:alpha val="95000"/>
            </a:srgbClr>
          </a:solidFill>
          <a:ln/>
          <a:effectLst>
            <a:outerShdw dist="10160" dir="2700000" algn="bl" rotWithShape="0">
              <a:srgbClr val="B5C1E2">
                <a:alpha val="100000"/>
              </a:srgbClr>
            </a:outerShdw>
          </a:effectLst>
        </p:spPr>
      </p:sp>
      <p:sp>
        <p:nvSpPr>
          <p:cNvPr id="31" name="Shape 29"/>
          <p:cNvSpPr/>
          <p:nvPr/>
        </p:nvSpPr>
        <p:spPr>
          <a:xfrm>
            <a:off x="7469862" y="1676876"/>
            <a:ext cx="6519267" cy="60960"/>
          </a:xfrm>
          <a:prstGeom prst="roundRect">
            <a:avLst>
              <a:gd name="adj" fmla="val 177944"/>
            </a:avLst>
          </a:prstGeom>
          <a:solidFill>
            <a:srgbClr val="A2B9F9"/>
          </a:solidFill>
          <a:ln/>
        </p:spPr>
      </p:sp>
      <p:sp>
        <p:nvSpPr>
          <p:cNvPr id="32" name="Shape 30"/>
          <p:cNvSpPr/>
          <p:nvPr/>
        </p:nvSpPr>
        <p:spPr>
          <a:xfrm>
            <a:off x="10548699" y="1511379"/>
            <a:ext cx="361474" cy="361474"/>
          </a:xfrm>
          <a:prstGeom prst="roundRect">
            <a:avLst>
              <a:gd name="adj" fmla="val 252964"/>
            </a:avLst>
          </a:prstGeom>
          <a:solidFill>
            <a:srgbClr val="A2B9F9"/>
          </a:solidFill>
          <a:ln/>
        </p:spPr>
      </p:sp>
      <p:pic>
        <p:nvPicPr>
          <p:cNvPr id="33" name="Image 0" descr="preencoded.png"/>
          <p:cNvPicPr>
            <a:picLocks noChangeAspect="1"/>
          </p:cNvPicPr>
          <p:nvPr/>
        </p:nvPicPr>
        <p:blipFill>
          <a:blip r:embed="rId3"/>
          <a:stretch>
            <a:fillRect/>
          </a:stretch>
        </p:blipFill>
        <p:spPr>
          <a:xfrm>
            <a:off x="10657165" y="1601748"/>
            <a:ext cx="144542" cy="180737"/>
          </a:xfrm>
          <a:prstGeom prst="rect">
            <a:avLst/>
          </a:prstGeom>
        </p:spPr>
      </p:pic>
      <p:sp>
        <p:nvSpPr>
          <p:cNvPr id="34" name="Text 31"/>
          <p:cNvSpPr/>
          <p:nvPr/>
        </p:nvSpPr>
        <p:spPr>
          <a:xfrm>
            <a:off x="7605593" y="1993344"/>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Perplexity AI</a:t>
            </a:r>
            <a:endParaRPr lang="en-US" sz="1150" dirty="0">
              <a:latin typeface="Times New Roman" panose="02020603050405020304" pitchFamily="18" charset="0"/>
              <a:cs typeface="Times New Roman" panose="02020603050405020304" pitchFamily="18" charset="0"/>
            </a:endParaRPr>
          </a:p>
        </p:txBody>
      </p:sp>
      <p:sp>
        <p:nvSpPr>
          <p:cNvPr id="35" name="Text 32"/>
          <p:cNvSpPr/>
          <p:nvPr/>
        </p:nvSpPr>
        <p:spPr>
          <a:xfrm>
            <a:off x="7605593" y="2302073"/>
            <a:ext cx="6247805" cy="192762"/>
          </a:xfrm>
          <a:prstGeom prst="rect">
            <a:avLst/>
          </a:prstGeom>
          <a:noFill/>
          <a:ln/>
        </p:spPr>
        <p:txBody>
          <a:bodyPr wrap="none" lIns="0" tIns="0" rIns="0" bIns="0" rtlCol="0" anchor="t"/>
          <a:lstStyle/>
          <a:p>
            <a:pPr marL="0" indent="0" algn="l">
              <a:lnSpc>
                <a:spcPts val="1500"/>
              </a:lnSpc>
              <a:buNone/>
            </a:pPr>
            <a:r>
              <a:rPr lang="en-US" sz="900" dirty="0">
                <a:latin typeface="Times New Roman" panose="02020603050405020304" pitchFamily="18" charset="0"/>
                <a:ea typeface="IBM Plex Sans" pitchFamily="34" charset="-122"/>
                <a:cs typeface="Times New Roman" panose="02020603050405020304" pitchFamily="18" charset="0"/>
              </a:rPr>
              <a:t>(tìm kiếm).</a:t>
            </a:r>
            <a:endParaRPr lang="en-US" sz="900" dirty="0">
              <a:latin typeface="Times New Roman" panose="02020603050405020304" pitchFamily="18" charset="0"/>
              <a:cs typeface="Times New Roman" panose="02020603050405020304" pitchFamily="18" charset="0"/>
            </a:endParaRPr>
          </a:p>
        </p:txBody>
      </p:sp>
      <p:sp>
        <p:nvSpPr>
          <p:cNvPr id="36" name="Shape 33"/>
          <p:cNvSpPr/>
          <p:nvPr/>
        </p:nvSpPr>
        <p:spPr>
          <a:xfrm>
            <a:off x="7469862" y="2931795"/>
            <a:ext cx="6519267" cy="938451"/>
          </a:xfrm>
          <a:prstGeom prst="roundRect">
            <a:avLst>
              <a:gd name="adj" fmla="val 7795"/>
            </a:avLst>
          </a:prstGeom>
          <a:solidFill>
            <a:srgbClr val="FFFFFF">
              <a:alpha val="95000"/>
            </a:srgbClr>
          </a:solidFill>
          <a:ln/>
          <a:effectLst>
            <a:outerShdw dist="10160" dir="2700000" algn="bl" rotWithShape="0">
              <a:srgbClr val="B5C1E2">
                <a:alpha val="100000"/>
              </a:srgbClr>
            </a:outerShdw>
          </a:effectLst>
        </p:spPr>
      </p:sp>
      <p:sp>
        <p:nvSpPr>
          <p:cNvPr id="37" name="Shape 34"/>
          <p:cNvSpPr/>
          <p:nvPr/>
        </p:nvSpPr>
        <p:spPr>
          <a:xfrm>
            <a:off x="7469862" y="2916555"/>
            <a:ext cx="6519267" cy="60960"/>
          </a:xfrm>
          <a:prstGeom prst="roundRect">
            <a:avLst>
              <a:gd name="adj" fmla="val 177944"/>
            </a:avLst>
          </a:prstGeom>
          <a:solidFill>
            <a:srgbClr val="A2B9F9"/>
          </a:solidFill>
          <a:ln/>
        </p:spPr>
      </p:sp>
      <p:sp>
        <p:nvSpPr>
          <p:cNvPr id="38" name="Shape 35"/>
          <p:cNvSpPr/>
          <p:nvPr/>
        </p:nvSpPr>
        <p:spPr>
          <a:xfrm>
            <a:off x="10548699" y="2751058"/>
            <a:ext cx="361474" cy="361474"/>
          </a:xfrm>
          <a:prstGeom prst="roundRect">
            <a:avLst>
              <a:gd name="adj" fmla="val 252964"/>
            </a:avLst>
          </a:prstGeom>
          <a:solidFill>
            <a:srgbClr val="A2B9F9"/>
          </a:solidFill>
          <a:ln/>
        </p:spPr>
      </p:sp>
      <p:pic>
        <p:nvPicPr>
          <p:cNvPr id="39" name="Image 1" descr="preencoded.png"/>
          <p:cNvPicPr>
            <a:picLocks noChangeAspect="1"/>
          </p:cNvPicPr>
          <p:nvPr/>
        </p:nvPicPr>
        <p:blipFill>
          <a:blip r:embed="rId4"/>
          <a:stretch>
            <a:fillRect/>
          </a:stretch>
        </p:blipFill>
        <p:spPr>
          <a:xfrm>
            <a:off x="10657165" y="2841427"/>
            <a:ext cx="144542" cy="180737"/>
          </a:xfrm>
          <a:prstGeom prst="rect">
            <a:avLst/>
          </a:prstGeom>
        </p:spPr>
      </p:pic>
      <p:sp>
        <p:nvSpPr>
          <p:cNvPr id="40" name="Text 36"/>
          <p:cNvSpPr/>
          <p:nvPr/>
        </p:nvSpPr>
        <p:spPr>
          <a:xfrm>
            <a:off x="7605593" y="3233023"/>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Claude</a:t>
            </a:r>
            <a:endParaRPr lang="en-US" sz="1150" dirty="0">
              <a:latin typeface="Times New Roman" panose="02020603050405020304" pitchFamily="18" charset="0"/>
              <a:cs typeface="Times New Roman" panose="02020603050405020304" pitchFamily="18" charset="0"/>
            </a:endParaRPr>
          </a:p>
        </p:txBody>
      </p:sp>
      <p:sp>
        <p:nvSpPr>
          <p:cNvPr id="41" name="Text 37"/>
          <p:cNvSpPr/>
          <p:nvPr/>
        </p:nvSpPr>
        <p:spPr>
          <a:xfrm>
            <a:off x="7605593" y="3541752"/>
            <a:ext cx="6247805" cy="192762"/>
          </a:xfrm>
          <a:prstGeom prst="rect">
            <a:avLst/>
          </a:prstGeom>
          <a:noFill/>
          <a:ln/>
        </p:spPr>
        <p:txBody>
          <a:bodyPr wrap="none" lIns="0" tIns="0" rIns="0" bIns="0" rtlCol="0" anchor="t"/>
          <a:lstStyle/>
          <a:p>
            <a:pPr marL="0" indent="0" algn="l">
              <a:lnSpc>
                <a:spcPts val="1500"/>
              </a:lnSpc>
              <a:buNone/>
            </a:pPr>
            <a:r>
              <a:rPr lang="en-US" sz="900" dirty="0">
                <a:latin typeface="Times New Roman" panose="02020603050405020304" pitchFamily="18" charset="0"/>
                <a:ea typeface="IBM Plex Sans" pitchFamily="34" charset="-122"/>
                <a:cs typeface="Times New Roman" panose="02020603050405020304" pitchFamily="18" charset="0"/>
              </a:rPr>
              <a:t>(viết lách).</a:t>
            </a:r>
            <a:endParaRPr lang="en-US" sz="900" dirty="0">
              <a:latin typeface="Times New Roman" panose="02020603050405020304" pitchFamily="18" charset="0"/>
              <a:cs typeface="Times New Roman" panose="02020603050405020304" pitchFamily="18" charset="0"/>
            </a:endParaRPr>
          </a:p>
        </p:txBody>
      </p:sp>
      <p:sp>
        <p:nvSpPr>
          <p:cNvPr id="42" name="Shape 38"/>
          <p:cNvSpPr/>
          <p:nvPr/>
        </p:nvSpPr>
        <p:spPr>
          <a:xfrm>
            <a:off x="7469862" y="4171474"/>
            <a:ext cx="6519267" cy="938451"/>
          </a:xfrm>
          <a:prstGeom prst="roundRect">
            <a:avLst>
              <a:gd name="adj" fmla="val 7795"/>
            </a:avLst>
          </a:prstGeom>
          <a:solidFill>
            <a:srgbClr val="FFFFFF">
              <a:alpha val="95000"/>
            </a:srgbClr>
          </a:solidFill>
          <a:ln/>
          <a:effectLst>
            <a:outerShdw dist="10160" dir="2700000" algn="bl" rotWithShape="0">
              <a:srgbClr val="B5C1E2">
                <a:alpha val="100000"/>
              </a:srgbClr>
            </a:outerShdw>
          </a:effectLst>
        </p:spPr>
      </p:sp>
      <p:sp>
        <p:nvSpPr>
          <p:cNvPr id="43" name="Shape 39"/>
          <p:cNvSpPr/>
          <p:nvPr/>
        </p:nvSpPr>
        <p:spPr>
          <a:xfrm>
            <a:off x="7469862" y="4156234"/>
            <a:ext cx="6519267" cy="60960"/>
          </a:xfrm>
          <a:prstGeom prst="roundRect">
            <a:avLst>
              <a:gd name="adj" fmla="val 177944"/>
            </a:avLst>
          </a:prstGeom>
          <a:solidFill>
            <a:srgbClr val="A2B9F9"/>
          </a:solidFill>
          <a:ln/>
        </p:spPr>
      </p:sp>
      <p:sp>
        <p:nvSpPr>
          <p:cNvPr id="44" name="Shape 40"/>
          <p:cNvSpPr/>
          <p:nvPr/>
        </p:nvSpPr>
        <p:spPr>
          <a:xfrm>
            <a:off x="10548699" y="3990737"/>
            <a:ext cx="361474" cy="361474"/>
          </a:xfrm>
          <a:prstGeom prst="roundRect">
            <a:avLst>
              <a:gd name="adj" fmla="val 252964"/>
            </a:avLst>
          </a:prstGeom>
          <a:solidFill>
            <a:srgbClr val="A2B9F9"/>
          </a:solidFill>
          <a:ln/>
        </p:spPr>
      </p:sp>
      <p:pic>
        <p:nvPicPr>
          <p:cNvPr id="45" name="Image 2" descr="preencoded.png"/>
          <p:cNvPicPr>
            <a:picLocks noChangeAspect="1"/>
          </p:cNvPicPr>
          <p:nvPr/>
        </p:nvPicPr>
        <p:blipFill>
          <a:blip r:embed="rId5"/>
          <a:stretch>
            <a:fillRect/>
          </a:stretch>
        </p:blipFill>
        <p:spPr>
          <a:xfrm>
            <a:off x="10657165" y="4081105"/>
            <a:ext cx="144542" cy="180737"/>
          </a:xfrm>
          <a:prstGeom prst="rect">
            <a:avLst/>
          </a:prstGeom>
        </p:spPr>
      </p:pic>
      <p:sp>
        <p:nvSpPr>
          <p:cNvPr id="46" name="Text 41"/>
          <p:cNvSpPr/>
          <p:nvPr/>
        </p:nvSpPr>
        <p:spPr>
          <a:xfrm>
            <a:off x="7605593" y="4472702"/>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Google Gemini</a:t>
            </a:r>
            <a:endParaRPr lang="en-US" sz="1150" dirty="0">
              <a:latin typeface="Times New Roman" panose="02020603050405020304" pitchFamily="18" charset="0"/>
              <a:cs typeface="Times New Roman" panose="02020603050405020304" pitchFamily="18" charset="0"/>
            </a:endParaRPr>
          </a:p>
        </p:txBody>
      </p:sp>
      <p:sp>
        <p:nvSpPr>
          <p:cNvPr id="47" name="Text 42"/>
          <p:cNvSpPr/>
          <p:nvPr/>
        </p:nvSpPr>
        <p:spPr>
          <a:xfrm>
            <a:off x="7605593" y="4781431"/>
            <a:ext cx="6247805" cy="192762"/>
          </a:xfrm>
          <a:prstGeom prst="rect">
            <a:avLst/>
          </a:prstGeom>
          <a:noFill/>
          <a:ln/>
        </p:spPr>
        <p:txBody>
          <a:bodyPr wrap="none" lIns="0" tIns="0" rIns="0" bIns="0" rtlCol="0" anchor="t"/>
          <a:lstStyle/>
          <a:p>
            <a:pPr marL="0" indent="0" algn="l">
              <a:lnSpc>
                <a:spcPts val="1500"/>
              </a:lnSpc>
              <a:buNone/>
            </a:pPr>
            <a:r>
              <a:rPr lang="en-US" sz="900" dirty="0">
                <a:latin typeface="Times New Roman" panose="02020603050405020304" pitchFamily="18" charset="0"/>
                <a:ea typeface="IBM Plex Sans" pitchFamily="34" charset="-122"/>
                <a:cs typeface="Times New Roman" panose="02020603050405020304" pitchFamily="18" charset="0"/>
              </a:rPr>
              <a:t>(đa phương tiện).</a:t>
            </a:r>
            <a:endParaRPr lang="en-US" sz="900" dirty="0">
              <a:latin typeface="Times New Roman" panose="02020603050405020304" pitchFamily="18" charset="0"/>
              <a:cs typeface="Times New Roman" panose="02020603050405020304" pitchFamily="18" charset="0"/>
            </a:endParaRPr>
          </a:p>
        </p:txBody>
      </p:sp>
      <p:sp>
        <p:nvSpPr>
          <p:cNvPr id="48" name="Shape 43"/>
          <p:cNvSpPr/>
          <p:nvPr/>
        </p:nvSpPr>
        <p:spPr>
          <a:xfrm>
            <a:off x="7469862" y="5411152"/>
            <a:ext cx="6519267" cy="938451"/>
          </a:xfrm>
          <a:prstGeom prst="roundRect">
            <a:avLst>
              <a:gd name="adj" fmla="val 7795"/>
            </a:avLst>
          </a:prstGeom>
          <a:solidFill>
            <a:srgbClr val="FFFFFF">
              <a:alpha val="95000"/>
            </a:srgbClr>
          </a:solidFill>
          <a:ln/>
          <a:effectLst>
            <a:outerShdw dist="10160" dir="2700000" algn="bl" rotWithShape="0">
              <a:srgbClr val="B5C1E2">
                <a:alpha val="100000"/>
              </a:srgbClr>
            </a:outerShdw>
          </a:effectLst>
        </p:spPr>
      </p:sp>
      <p:sp>
        <p:nvSpPr>
          <p:cNvPr id="49" name="Shape 44"/>
          <p:cNvSpPr/>
          <p:nvPr/>
        </p:nvSpPr>
        <p:spPr>
          <a:xfrm>
            <a:off x="7469862" y="5395913"/>
            <a:ext cx="6519267" cy="60960"/>
          </a:xfrm>
          <a:prstGeom prst="roundRect">
            <a:avLst>
              <a:gd name="adj" fmla="val 177944"/>
            </a:avLst>
          </a:prstGeom>
          <a:solidFill>
            <a:srgbClr val="A2B9F9"/>
          </a:solidFill>
          <a:ln/>
        </p:spPr>
      </p:sp>
      <p:sp>
        <p:nvSpPr>
          <p:cNvPr id="50" name="Shape 45"/>
          <p:cNvSpPr/>
          <p:nvPr/>
        </p:nvSpPr>
        <p:spPr>
          <a:xfrm>
            <a:off x="10548699" y="5230416"/>
            <a:ext cx="361474" cy="361474"/>
          </a:xfrm>
          <a:prstGeom prst="roundRect">
            <a:avLst>
              <a:gd name="adj" fmla="val 252964"/>
            </a:avLst>
          </a:prstGeom>
          <a:solidFill>
            <a:srgbClr val="A2B9F9"/>
          </a:solidFill>
          <a:ln/>
        </p:spPr>
      </p:sp>
      <p:pic>
        <p:nvPicPr>
          <p:cNvPr id="51" name="Image 3" descr="preencoded.png"/>
          <p:cNvPicPr>
            <a:picLocks noChangeAspect="1"/>
          </p:cNvPicPr>
          <p:nvPr/>
        </p:nvPicPr>
        <p:blipFill>
          <a:blip r:embed="rId6"/>
          <a:stretch>
            <a:fillRect/>
          </a:stretch>
        </p:blipFill>
        <p:spPr>
          <a:xfrm>
            <a:off x="10657165" y="5320784"/>
            <a:ext cx="144542" cy="180737"/>
          </a:xfrm>
          <a:prstGeom prst="rect">
            <a:avLst/>
          </a:prstGeom>
        </p:spPr>
      </p:pic>
      <p:sp>
        <p:nvSpPr>
          <p:cNvPr id="52" name="Text 46"/>
          <p:cNvSpPr/>
          <p:nvPr/>
        </p:nvSpPr>
        <p:spPr>
          <a:xfrm>
            <a:off x="7605593" y="5712381"/>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Microsoft Copilot</a:t>
            </a:r>
            <a:endParaRPr lang="en-US" sz="1150" dirty="0">
              <a:latin typeface="Times New Roman" panose="02020603050405020304" pitchFamily="18" charset="0"/>
              <a:cs typeface="Times New Roman" panose="02020603050405020304" pitchFamily="18" charset="0"/>
            </a:endParaRPr>
          </a:p>
        </p:txBody>
      </p:sp>
      <p:sp>
        <p:nvSpPr>
          <p:cNvPr id="53" name="Text 47"/>
          <p:cNvSpPr/>
          <p:nvPr/>
        </p:nvSpPr>
        <p:spPr>
          <a:xfrm>
            <a:off x="7605593" y="6021110"/>
            <a:ext cx="6247805" cy="192762"/>
          </a:xfrm>
          <a:prstGeom prst="rect">
            <a:avLst/>
          </a:prstGeom>
          <a:noFill/>
          <a:ln/>
        </p:spPr>
        <p:txBody>
          <a:bodyPr wrap="none" lIns="0" tIns="0" rIns="0" bIns="0" rtlCol="0" anchor="t"/>
          <a:lstStyle/>
          <a:p>
            <a:pPr marL="0" indent="0" algn="l">
              <a:lnSpc>
                <a:spcPts val="1500"/>
              </a:lnSpc>
              <a:buNone/>
            </a:pPr>
            <a:r>
              <a:rPr lang="en-US" sz="900" dirty="0">
                <a:latin typeface="Times New Roman" panose="02020603050405020304" pitchFamily="18" charset="0"/>
                <a:ea typeface="IBM Plex Sans" pitchFamily="34" charset="-122"/>
                <a:cs typeface="Times New Roman" panose="02020603050405020304" pitchFamily="18" charset="0"/>
              </a:rPr>
              <a:t>(Office).</a:t>
            </a:r>
            <a:endParaRPr lang="en-US" sz="900" dirty="0">
              <a:latin typeface="Times New Roman" panose="02020603050405020304" pitchFamily="18" charset="0"/>
              <a:cs typeface="Times New Roman" panose="02020603050405020304" pitchFamily="18" charset="0"/>
            </a:endParaRPr>
          </a:p>
        </p:txBody>
      </p:sp>
      <p:sp>
        <p:nvSpPr>
          <p:cNvPr id="54" name="Shape 48"/>
          <p:cNvSpPr/>
          <p:nvPr/>
        </p:nvSpPr>
        <p:spPr>
          <a:xfrm>
            <a:off x="7469862" y="6650831"/>
            <a:ext cx="6519267" cy="938451"/>
          </a:xfrm>
          <a:prstGeom prst="roundRect">
            <a:avLst>
              <a:gd name="adj" fmla="val 7795"/>
            </a:avLst>
          </a:prstGeom>
          <a:solidFill>
            <a:srgbClr val="FFFFFF">
              <a:alpha val="95000"/>
            </a:srgbClr>
          </a:solidFill>
          <a:ln/>
          <a:effectLst>
            <a:outerShdw dist="10160" dir="2700000" algn="bl" rotWithShape="0">
              <a:srgbClr val="B5C1E2">
                <a:alpha val="100000"/>
              </a:srgbClr>
            </a:outerShdw>
          </a:effectLst>
        </p:spPr>
      </p:sp>
      <p:sp>
        <p:nvSpPr>
          <p:cNvPr id="55" name="Shape 49"/>
          <p:cNvSpPr/>
          <p:nvPr/>
        </p:nvSpPr>
        <p:spPr>
          <a:xfrm>
            <a:off x="7469862" y="6635591"/>
            <a:ext cx="6519267" cy="60960"/>
          </a:xfrm>
          <a:prstGeom prst="roundRect">
            <a:avLst>
              <a:gd name="adj" fmla="val 177944"/>
            </a:avLst>
          </a:prstGeom>
          <a:solidFill>
            <a:srgbClr val="A2B9F9"/>
          </a:solidFill>
          <a:ln/>
        </p:spPr>
      </p:sp>
      <p:sp>
        <p:nvSpPr>
          <p:cNvPr id="56" name="Shape 50"/>
          <p:cNvSpPr/>
          <p:nvPr/>
        </p:nvSpPr>
        <p:spPr>
          <a:xfrm>
            <a:off x="10548699" y="6470094"/>
            <a:ext cx="361474" cy="361474"/>
          </a:xfrm>
          <a:prstGeom prst="roundRect">
            <a:avLst>
              <a:gd name="adj" fmla="val 252964"/>
            </a:avLst>
          </a:prstGeom>
          <a:solidFill>
            <a:srgbClr val="A2B9F9"/>
          </a:solidFill>
          <a:ln/>
        </p:spPr>
      </p:sp>
      <p:pic>
        <p:nvPicPr>
          <p:cNvPr id="57" name="Image 4" descr="preencoded.png"/>
          <p:cNvPicPr>
            <a:picLocks noChangeAspect="1"/>
          </p:cNvPicPr>
          <p:nvPr/>
        </p:nvPicPr>
        <p:blipFill>
          <a:blip r:embed="rId7"/>
          <a:stretch>
            <a:fillRect/>
          </a:stretch>
        </p:blipFill>
        <p:spPr>
          <a:xfrm>
            <a:off x="10657165" y="6560463"/>
            <a:ext cx="144542" cy="180737"/>
          </a:xfrm>
          <a:prstGeom prst="rect">
            <a:avLst/>
          </a:prstGeom>
        </p:spPr>
      </p:pic>
      <p:sp>
        <p:nvSpPr>
          <p:cNvPr id="58" name="Text 51"/>
          <p:cNvSpPr/>
          <p:nvPr/>
        </p:nvSpPr>
        <p:spPr>
          <a:xfrm>
            <a:off x="7605593" y="6952059"/>
            <a:ext cx="1506498" cy="188238"/>
          </a:xfrm>
          <a:prstGeom prst="rect">
            <a:avLst/>
          </a:prstGeom>
          <a:noFill/>
          <a:ln/>
        </p:spPr>
        <p:txBody>
          <a:bodyPr wrap="none" lIns="0" tIns="0" rIns="0" bIns="0" rtlCol="0" anchor="t"/>
          <a:lstStyle/>
          <a:p>
            <a:pPr marL="0" indent="0" algn="l">
              <a:lnSpc>
                <a:spcPts val="1450"/>
              </a:lnSpc>
              <a:buNone/>
            </a:pPr>
            <a:r>
              <a:rPr lang="en-US" sz="1150" dirty="0">
                <a:latin typeface="Times New Roman" panose="02020603050405020304" pitchFamily="18" charset="0"/>
                <a:ea typeface="Outfit Medium" pitchFamily="34" charset="-122"/>
                <a:cs typeface="Times New Roman" panose="02020603050405020304" pitchFamily="18" charset="0"/>
              </a:rPr>
              <a:t>DeepL</a:t>
            </a:r>
            <a:endParaRPr lang="en-US" sz="1150" dirty="0">
              <a:latin typeface="Times New Roman" panose="02020603050405020304" pitchFamily="18" charset="0"/>
              <a:cs typeface="Times New Roman" panose="02020603050405020304" pitchFamily="18" charset="0"/>
            </a:endParaRPr>
          </a:p>
        </p:txBody>
      </p:sp>
      <p:sp>
        <p:nvSpPr>
          <p:cNvPr id="59" name="Text 52"/>
          <p:cNvSpPr/>
          <p:nvPr/>
        </p:nvSpPr>
        <p:spPr>
          <a:xfrm>
            <a:off x="7605593" y="7260788"/>
            <a:ext cx="6247805" cy="192762"/>
          </a:xfrm>
          <a:prstGeom prst="rect">
            <a:avLst/>
          </a:prstGeom>
          <a:noFill/>
          <a:ln/>
        </p:spPr>
        <p:txBody>
          <a:bodyPr wrap="none" lIns="0" tIns="0" rIns="0" bIns="0" rtlCol="0" anchor="t"/>
          <a:lstStyle/>
          <a:p>
            <a:pPr marL="0" indent="0" algn="l">
              <a:lnSpc>
                <a:spcPts val="1500"/>
              </a:lnSpc>
              <a:buNone/>
            </a:pPr>
            <a:r>
              <a:rPr lang="en-US" sz="900" dirty="0">
                <a:latin typeface="Times New Roman" panose="02020603050405020304" pitchFamily="18" charset="0"/>
                <a:ea typeface="IBM Plex Sans" pitchFamily="34" charset="-122"/>
                <a:cs typeface="Times New Roman" panose="02020603050405020304" pitchFamily="18" charset="0"/>
              </a:rPr>
              <a:t>(dịch thuật).</a:t>
            </a:r>
            <a:endParaRPr lang="en-US" sz="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55765"/>
            <a:ext cx="11127462"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Xu Hướng Toàn Cầu - Thành Tựu 3 Quốc Gia</a:t>
            </a:r>
            <a:endParaRPr lang="en-US" sz="445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518172"/>
            <a:ext cx="13042821" cy="4355544"/>
          </a:xfrm>
          <a:prstGeom prst="roundRect">
            <a:avLst>
              <a:gd name="adj" fmla="val 4687"/>
            </a:avLst>
          </a:prstGeom>
          <a:noFill/>
          <a:ln w="7620">
            <a:solidFill>
              <a:srgbClr val="000000">
                <a:alpha val="8000"/>
              </a:srgbClr>
            </a:solidFill>
            <a:prstDash val="solid"/>
          </a:ln>
        </p:spPr>
      </p:sp>
      <p:sp>
        <p:nvSpPr>
          <p:cNvPr id="4" name="Shape 2"/>
          <p:cNvSpPr/>
          <p:nvPr/>
        </p:nvSpPr>
        <p:spPr>
          <a:xfrm>
            <a:off x="801410" y="2525792"/>
            <a:ext cx="13027581" cy="650319"/>
          </a:xfrm>
          <a:prstGeom prst="rect">
            <a:avLst/>
          </a:prstGeom>
          <a:solidFill>
            <a:srgbClr val="FFFFFF">
              <a:alpha val="4000"/>
            </a:srgbClr>
          </a:solidFill>
          <a:ln/>
        </p:spPr>
      </p:sp>
      <p:sp>
        <p:nvSpPr>
          <p:cNvPr id="5" name="Text 3"/>
          <p:cNvSpPr/>
          <p:nvPr/>
        </p:nvSpPr>
        <p:spPr>
          <a:xfrm>
            <a:off x="1028343" y="2669500"/>
            <a:ext cx="1496616" cy="362903"/>
          </a:xfrm>
          <a:prstGeom prst="rect">
            <a:avLst/>
          </a:prstGeom>
          <a:noFill/>
          <a:ln/>
        </p:spPr>
        <p:txBody>
          <a:bodyPr wrap="none" lIns="0" tIns="0" rIns="0" bIns="0" rtlCol="0" anchor="t"/>
          <a:lstStyle/>
          <a:p>
            <a:pPr marL="0" indent="0" algn="l">
              <a:lnSpc>
                <a:spcPts val="2850"/>
              </a:lnSpc>
              <a:buNone/>
            </a:pPr>
            <a:r>
              <a:rPr lang="en-US" sz="1750" b="1" dirty="0">
                <a:latin typeface="Times New Roman" panose="02020603050405020304" pitchFamily="18" charset="0"/>
                <a:ea typeface="IBM Plex Sans" pitchFamily="34" charset="-122"/>
                <a:cs typeface="Times New Roman" panose="02020603050405020304" pitchFamily="18" charset="0"/>
              </a:rPr>
              <a:t>Lĩnh vực</a:t>
            </a:r>
            <a:endParaRPr lang="en-US" sz="1750" dirty="0">
              <a:latin typeface="Times New Roman" panose="02020603050405020304" pitchFamily="18" charset="0"/>
              <a:cs typeface="Times New Roman" panose="02020603050405020304" pitchFamily="18" charset="0"/>
            </a:endParaRPr>
          </a:p>
        </p:txBody>
      </p:sp>
      <p:sp>
        <p:nvSpPr>
          <p:cNvPr id="6" name="Text 4"/>
          <p:cNvSpPr/>
          <p:nvPr/>
        </p:nvSpPr>
        <p:spPr>
          <a:xfrm>
            <a:off x="2986207" y="2669500"/>
            <a:ext cx="3186470" cy="362903"/>
          </a:xfrm>
          <a:prstGeom prst="rect">
            <a:avLst/>
          </a:prstGeom>
          <a:noFill/>
          <a:ln/>
        </p:spPr>
        <p:txBody>
          <a:bodyPr wrap="none" lIns="0" tIns="0" rIns="0" bIns="0" rtlCol="0" anchor="t"/>
          <a:lstStyle/>
          <a:p>
            <a:pPr marL="0" indent="0" algn="l">
              <a:lnSpc>
                <a:spcPts val="2850"/>
              </a:lnSpc>
              <a:buNone/>
            </a:pPr>
            <a:r>
              <a:rPr lang="en-US" sz="1750" b="1" dirty="0">
                <a:latin typeface="Times New Roman" panose="02020603050405020304" pitchFamily="18" charset="0"/>
                <a:ea typeface="IBM Plex Sans" pitchFamily="34" charset="-122"/>
                <a:cs typeface="Times New Roman" panose="02020603050405020304" pitchFamily="18" charset="0"/>
              </a:rPr>
              <a:t>Mỹ (USA)</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6633924" y="2669500"/>
            <a:ext cx="3186470" cy="362903"/>
          </a:xfrm>
          <a:prstGeom prst="rect">
            <a:avLst/>
          </a:prstGeom>
          <a:noFill/>
          <a:ln/>
        </p:spPr>
        <p:txBody>
          <a:bodyPr wrap="none" lIns="0" tIns="0" rIns="0" bIns="0" rtlCol="0" anchor="t"/>
          <a:lstStyle/>
          <a:p>
            <a:pPr marL="0" indent="0" algn="l">
              <a:lnSpc>
                <a:spcPts val="2850"/>
              </a:lnSpc>
              <a:buNone/>
            </a:pPr>
            <a:r>
              <a:rPr lang="en-US" sz="1750" b="1" dirty="0">
                <a:latin typeface="Times New Roman" panose="02020603050405020304" pitchFamily="18" charset="0"/>
                <a:ea typeface="IBM Plex Sans" pitchFamily="34" charset="-122"/>
                <a:cs typeface="Times New Roman" panose="02020603050405020304" pitchFamily="18" charset="0"/>
              </a:rPr>
              <a:t>Trung Quốc</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10281642" y="2669500"/>
            <a:ext cx="3320534" cy="362903"/>
          </a:xfrm>
          <a:prstGeom prst="rect">
            <a:avLst/>
          </a:prstGeom>
          <a:noFill/>
          <a:ln/>
        </p:spPr>
        <p:txBody>
          <a:bodyPr wrap="none" lIns="0" tIns="0" rIns="0" bIns="0" rtlCol="0" anchor="t"/>
          <a:lstStyle/>
          <a:p>
            <a:pPr marL="0" indent="0" algn="l">
              <a:lnSpc>
                <a:spcPts val="2850"/>
              </a:lnSpc>
              <a:buNone/>
            </a:pPr>
            <a:r>
              <a:rPr lang="en-US" sz="1750" b="1" dirty="0">
                <a:latin typeface="Times New Roman" panose="02020603050405020304" pitchFamily="18" charset="0"/>
                <a:ea typeface="IBM Plex Sans" pitchFamily="34" charset="-122"/>
                <a:cs typeface="Times New Roman" panose="02020603050405020304" pitchFamily="18" charset="0"/>
              </a:rPr>
              <a:t>EU</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801410" y="3176111"/>
            <a:ext cx="13027581" cy="1013222"/>
          </a:xfrm>
          <a:prstGeom prst="rect">
            <a:avLst/>
          </a:prstGeom>
          <a:solidFill>
            <a:srgbClr val="000000">
              <a:alpha val="4000"/>
            </a:srgbClr>
          </a:solidFill>
          <a:ln/>
        </p:spPr>
      </p:sp>
      <p:sp>
        <p:nvSpPr>
          <p:cNvPr id="10" name="Text 8"/>
          <p:cNvSpPr/>
          <p:nvPr/>
        </p:nvSpPr>
        <p:spPr>
          <a:xfrm>
            <a:off x="1028343" y="3319820"/>
            <a:ext cx="1496616"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CNTT</a:t>
            </a:r>
            <a:endParaRPr lang="en-US" sz="1750" dirty="0">
              <a:latin typeface="Times New Roman" panose="02020603050405020304" pitchFamily="18" charset="0"/>
              <a:cs typeface="Times New Roman" panose="02020603050405020304" pitchFamily="18" charset="0"/>
            </a:endParaRPr>
          </a:p>
        </p:txBody>
      </p:sp>
      <p:sp>
        <p:nvSpPr>
          <p:cNvPr id="11" name="Text 9"/>
          <p:cNvSpPr/>
          <p:nvPr/>
        </p:nvSpPr>
        <p:spPr>
          <a:xfrm>
            <a:off x="2986207" y="3319820"/>
            <a:ext cx="3186470"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Thị trường AI $100 tỷ, dẫn đầu chip NVIDIA</a:t>
            </a:r>
            <a:endParaRPr lang="en-US" sz="1750" dirty="0">
              <a:latin typeface="Times New Roman" panose="02020603050405020304" pitchFamily="18" charset="0"/>
              <a:cs typeface="Times New Roman" panose="02020603050405020304" pitchFamily="18" charset="0"/>
            </a:endParaRPr>
          </a:p>
        </p:txBody>
      </p:sp>
      <p:sp>
        <p:nvSpPr>
          <p:cNvPr id="12" name="Text 10"/>
          <p:cNvSpPr/>
          <p:nvPr/>
        </p:nvSpPr>
        <p:spPr>
          <a:xfrm>
            <a:off x="6633924" y="3319820"/>
            <a:ext cx="3186470"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600 triệu camera AI</a:t>
            </a:r>
            <a:endParaRPr lang="en-US" sz="1750" dirty="0">
              <a:latin typeface="Times New Roman" panose="02020603050405020304" pitchFamily="18" charset="0"/>
              <a:cs typeface="Times New Roman" panose="02020603050405020304" pitchFamily="18" charset="0"/>
            </a:endParaRPr>
          </a:p>
        </p:txBody>
      </p:sp>
      <p:sp>
        <p:nvSpPr>
          <p:cNvPr id="13" name="Text 11"/>
          <p:cNvSpPr/>
          <p:nvPr/>
        </p:nvSpPr>
        <p:spPr>
          <a:xfrm>
            <a:off x="10281642" y="3319820"/>
            <a:ext cx="3320534"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AI Act cho 27 nước</a:t>
            </a:r>
            <a:endParaRPr lang="en-US" sz="1750" dirty="0">
              <a:latin typeface="Times New Roman" panose="02020603050405020304" pitchFamily="18" charset="0"/>
              <a:cs typeface="Times New Roman" panose="02020603050405020304" pitchFamily="18" charset="0"/>
            </a:endParaRPr>
          </a:p>
        </p:txBody>
      </p:sp>
      <p:sp>
        <p:nvSpPr>
          <p:cNvPr id="14" name="Shape 12"/>
          <p:cNvSpPr/>
          <p:nvPr/>
        </p:nvSpPr>
        <p:spPr>
          <a:xfrm>
            <a:off x="801410" y="4189333"/>
            <a:ext cx="13027581" cy="1013222"/>
          </a:xfrm>
          <a:prstGeom prst="rect">
            <a:avLst/>
          </a:prstGeom>
          <a:solidFill>
            <a:srgbClr val="FFFFFF">
              <a:alpha val="4000"/>
            </a:srgbClr>
          </a:solidFill>
          <a:ln/>
        </p:spPr>
      </p:sp>
      <p:sp>
        <p:nvSpPr>
          <p:cNvPr id="15" name="Text 13"/>
          <p:cNvSpPr/>
          <p:nvPr/>
        </p:nvSpPr>
        <p:spPr>
          <a:xfrm>
            <a:off x="1028343" y="4333042"/>
            <a:ext cx="1496616"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Kinh tế</a:t>
            </a:r>
            <a:endParaRPr lang="en-US" sz="1750" dirty="0">
              <a:latin typeface="Times New Roman" panose="02020603050405020304" pitchFamily="18" charset="0"/>
              <a:cs typeface="Times New Roman" panose="02020603050405020304" pitchFamily="18" charset="0"/>
            </a:endParaRPr>
          </a:p>
        </p:txBody>
      </p:sp>
      <p:sp>
        <p:nvSpPr>
          <p:cNvPr id="16" name="Text 14"/>
          <p:cNvSpPr/>
          <p:nvPr/>
        </p:nvSpPr>
        <p:spPr>
          <a:xfrm>
            <a:off x="2986207" y="4333042"/>
            <a:ext cx="3186470"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Tăng GDP 14% ($15.7 nghìn tỷ đến 2030)</a:t>
            </a:r>
            <a:endParaRPr lang="en-US" sz="1750" dirty="0">
              <a:latin typeface="Times New Roman" panose="02020603050405020304" pitchFamily="18" charset="0"/>
              <a:cs typeface="Times New Roman" panose="02020603050405020304" pitchFamily="18" charset="0"/>
            </a:endParaRPr>
          </a:p>
        </p:txBody>
      </p:sp>
      <p:sp>
        <p:nvSpPr>
          <p:cNvPr id="17" name="Text 15"/>
          <p:cNvSpPr/>
          <p:nvPr/>
        </p:nvSpPr>
        <p:spPr>
          <a:xfrm>
            <a:off x="6633924" y="4333042"/>
            <a:ext cx="3186470"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Đóng góp 26% tăng trưởng GDP</a:t>
            </a:r>
            <a:endParaRPr lang="en-US" sz="1750" dirty="0">
              <a:latin typeface="Times New Roman" panose="02020603050405020304" pitchFamily="18" charset="0"/>
              <a:cs typeface="Times New Roman" panose="02020603050405020304" pitchFamily="18" charset="0"/>
            </a:endParaRPr>
          </a:p>
        </p:txBody>
      </p:sp>
      <p:sp>
        <p:nvSpPr>
          <p:cNvPr id="18" name="Text 16"/>
          <p:cNvSpPr/>
          <p:nvPr/>
        </p:nvSpPr>
        <p:spPr>
          <a:xfrm>
            <a:off x="10281642" y="4333042"/>
            <a:ext cx="3320534"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Tăng năng suất 37%</a:t>
            </a:r>
            <a:endParaRPr lang="en-US" sz="1750" dirty="0">
              <a:latin typeface="Times New Roman" panose="02020603050405020304" pitchFamily="18" charset="0"/>
              <a:cs typeface="Times New Roman" panose="02020603050405020304" pitchFamily="18" charset="0"/>
            </a:endParaRPr>
          </a:p>
        </p:txBody>
      </p:sp>
      <p:sp>
        <p:nvSpPr>
          <p:cNvPr id="19" name="Shape 17"/>
          <p:cNvSpPr/>
          <p:nvPr/>
        </p:nvSpPr>
        <p:spPr>
          <a:xfrm>
            <a:off x="801410" y="5202555"/>
            <a:ext cx="13027581" cy="1013222"/>
          </a:xfrm>
          <a:prstGeom prst="rect">
            <a:avLst/>
          </a:prstGeom>
          <a:solidFill>
            <a:srgbClr val="000000">
              <a:alpha val="4000"/>
            </a:srgbClr>
          </a:solidFill>
          <a:ln/>
        </p:spPr>
      </p:sp>
      <p:sp>
        <p:nvSpPr>
          <p:cNvPr id="20" name="Text 18"/>
          <p:cNvSpPr/>
          <p:nvPr/>
        </p:nvSpPr>
        <p:spPr>
          <a:xfrm>
            <a:off x="1028343" y="5346263"/>
            <a:ext cx="1496616"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Xã hội</a:t>
            </a:r>
            <a:endParaRPr lang="en-US" sz="1750" dirty="0">
              <a:latin typeface="Times New Roman" panose="02020603050405020304" pitchFamily="18" charset="0"/>
              <a:cs typeface="Times New Roman" panose="02020603050405020304" pitchFamily="18" charset="0"/>
            </a:endParaRPr>
          </a:p>
        </p:txBody>
      </p:sp>
      <p:sp>
        <p:nvSpPr>
          <p:cNvPr id="21" name="Text 19"/>
          <p:cNvSpPr/>
          <p:nvPr/>
        </p:nvSpPr>
        <p:spPr>
          <a:xfrm>
            <a:off x="2986207" y="5346263"/>
            <a:ext cx="3186470"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Hỗ trợ 80% doanh nghiệp</a:t>
            </a:r>
            <a:endParaRPr lang="en-US" sz="1750" dirty="0">
              <a:latin typeface="Times New Roman" panose="02020603050405020304" pitchFamily="18" charset="0"/>
              <a:cs typeface="Times New Roman" panose="02020603050405020304" pitchFamily="18" charset="0"/>
            </a:endParaRPr>
          </a:p>
        </p:txBody>
      </p:sp>
      <p:sp>
        <p:nvSpPr>
          <p:cNvPr id="22" name="Text 20"/>
          <p:cNvSpPr/>
          <p:nvPr/>
        </p:nvSpPr>
        <p:spPr>
          <a:xfrm>
            <a:off x="6633924" y="5346263"/>
            <a:ext cx="3186470"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Cá nhân hóa giáo dục cho 200 triệu học sinh</a:t>
            </a:r>
            <a:endParaRPr lang="en-US" sz="1750" dirty="0">
              <a:latin typeface="Times New Roman" panose="02020603050405020304" pitchFamily="18" charset="0"/>
              <a:cs typeface="Times New Roman" panose="02020603050405020304" pitchFamily="18" charset="0"/>
            </a:endParaRPr>
          </a:p>
        </p:txBody>
      </p:sp>
      <p:sp>
        <p:nvSpPr>
          <p:cNvPr id="23" name="Text 21"/>
          <p:cNvSpPr/>
          <p:nvPr/>
        </p:nvSpPr>
        <p:spPr>
          <a:xfrm>
            <a:off x="10281642" y="5346263"/>
            <a:ext cx="3320534"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Giảm bất bình đẳng 20%</a:t>
            </a:r>
            <a:endParaRPr lang="en-US" sz="1750" dirty="0">
              <a:latin typeface="Times New Roman" panose="02020603050405020304" pitchFamily="18" charset="0"/>
              <a:cs typeface="Times New Roman" panose="02020603050405020304" pitchFamily="18" charset="0"/>
            </a:endParaRPr>
          </a:p>
        </p:txBody>
      </p:sp>
      <p:sp>
        <p:nvSpPr>
          <p:cNvPr id="24" name="Shape 22"/>
          <p:cNvSpPr/>
          <p:nvPr/>
        </p:nvSpPr>
        <p:spPr>
          <a:xfrm>
            <a:off x="801410" y="6215777"/>
            <a:ext cx="13027581" cy="650319"/>
          </a:xfrm>
          <a:prstGeom prst="rect">
            <a:avLst/>
          </a:prstGeom>
          <a:solidFill>
            <a:srgbClr val="FFFFFF">
              <a:alpha val="4000"/>
            </a:srgbClr>
          </a:solidFill>
          <a:ln/>
        </p:spPr>
      </p:sp>
      <p:sp>
        <p:nvSpPr>
          <p:cNvPr id="25" name="Text 23"/>
          <p:cNvSpPr/>
          <p:nvPr/>
        </p:nvSpPr>
        <p:spPr>
          <a:xfrm>
            <a:off x="1028343" y="6359485"/>
            <a:ext cx="1496616"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Y tế</a:t>
            </a:r>
            <a:endParaRPr lang="en-US" sz="1750" dirty="0">
              <a:latin typeface="Times New Roman" panose="02020603050405020304" pitchFamily="18" charset="0"/>
              <a:cs typeface="Times New Roman" panose="02020603050405020304" pitchFamily="18" charset="0"/>
            </a:endParaRPr>
          </a:p>
        </p:txBody>
      </p:sp>
      <p:sp>
        <p:nvSpPr>
          <p:cNvPr id="26" name="Text 24"/>
          <p:cNvSpPr/>
          <p:nvPr/>
        </p:nvSpPr>
        <p:spPr>
          <a:xfrm>
            <a:off x="2986207" y="6359485"/>
            <a:ext cx="3186470"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Phát hiện ung thư sớm 94%</a:t>
            </a:r>
            <a:endParaRPr lang="en-US" sz="1750" dirty="0">
              <a:latin typeface="Times New Roman" panose="02020603050405020304" pitchFamily="18" charset="0"/>
              <a:cs typeface="Times New Roman" panose="02020603050405020304" pitchFamily="18" charset="0"/>
            </a:endParaRPr>
          </a:p>
        </p:txBody>
      </p:sp>
      <p:sp>
        <p:nvSpPr>
          <p:cNvPr id="27" name="Text 25"/>
          <p:cNvSpPr/>
          <p:nvPr/>
        </p:nvSpPr>
        <p:spPr>
          <a:xfrm>
            <a:off x="6633924" y="6359485"/>
            <a:ext cx="3186470"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Chẩn đoán COVID nhanh 90%</a:t>
            </a:r>
            <a:endParaRPr lang="en-US" sz="1750" dirty="0">
              <a:latin typeface="Times New Roman" panose="02020603050405020304" pitchFamily="18" charset="0"/>
              <a:cs typeface="Times New Roman" panose="02020603050405020304" pitchFamily="18" charset="0"/>
            </a:endParaRPr>
          </a:p>
        </p:txBody>
      </p:sp>
      <p:sp>
        <p:nvSpPr>
          <p:cNvPr id="28" name="Text 26"/>
          <p:cNvSpPr/>
          <p:nvPr/>
        </p:nvSpPr>
        <p:spPr>
          <a:xfrm>
            <a:off x="10281642" y="6359485"/>
            <a:ext cx="3320534"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Dự đoán dịch bệnh 85%</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1748"/>
          </a:xfrm>
          <a:prstGeom prst="rect">
            <a:avLst/>
          </a:prstGeom>
        </p:spPr>
      </p:pic>
      <p:sp>
        <p:nvSpPr>
          <p:cNvPr id="3" name="Text 0"/>
          <p:cNvSpPr/>
          <p:nvPr/>
        </p:nvSpPr>
        <p:spPr>
          <a:xfrm>
            <a:off x="793790" y="3371017"/>
            <a:ext cx="5103614" cy="637937"/>
          </a:xfrm>
          <a:prstGeom prst="rect">
            <a:avLst/>
          </a:prstGeom>
          <a:noFill/>
          <a:ln/>
        </p:spPr>
        <p:txBody>
          <a:bodyPr wrap="none" lIns="0" tIns="0" rIns="0" bIns="0" rtlCol="0" anchor="t"/>
          <a:lstStyle/>
          <a:p>
            <a:pPr marL="0" indent="0" algn="l">
              <a:lnSpc>
                <a:spcPts val="5000"/>
              </a:lnSpc>
              <a:buNone/>
            </a:pPr>
            <a:r>
              <a:rPr lang="en-US" sz="4000" dirty="0">
                <a:latin typeface="Times New Roman" panose="02020603050405020304" pitchFamily="18" charset="0"/>
                <a:ea typeface="Outfit Medium" pitchFamily="34" charset="-122"/>
                <a:cs typeface="Times New Roman" panose="02020603050405020304" pitchFamily="18" charset="0"/>
              </a:rPr>
              <a:t>3 Luật Quốc Tế Về AI</a:t>
            </a:r>
            <a:endParaRPr lang="en-US" sz="40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93790" y="4315063"/>
            <a:ext cx="4347567" cy="816531"/>
          </a:xfrm>
          <a:prstGeom prst="rect">
            <a:avLst/>
          </a:prstGeom>
        </p:spPr>
      </p:pic>
      <p:sp>
        <p:nvSpPr>
          <p:cNvPr id="5" name="Text 1"/>
          <p:cNvSpPr/>
          <p:nvPr/>
        </p:nvSpPr>
        <p:spPr>
          <a:xfrm>
            <a:off x="997863" y="5335667"/>
            <a:ext cx="2551748" cy="318849"/>
          </a:xfrm>
          <a:prstGeom prst="rect">
            <a:avLst/>
          </a:prstGeom>
          <a:noFill/>
          <a:ln/>
        </p:spPr>
        <p:txBody>
          <a:bodyPr wrap="none" lIns="0" tIns="0" rIns="0" bIns="0" rtlCol="0" anchor="t"/>
          <a:lstStyle/>
          <a:p>
            <a:pPr marL="0" indent="0" algn="l">
              <a:lnSpc>
                <a:spcPts val="2500"/>
              </a:lnSpc>
              <a:buNone/>
            </a:pPr>
            <a:r>
              <a:rPr lang="en-US" sz="2000" dirty="0">
                <a:latin typeface="Times New Roman" panose="02020603050405020304" pitchFamily="18" charset="0"/>
                <a:ea typeface="Outfit Medium" pitchFamily="34" charset="-122"/>
                <a:cs typeface="Times New Roman" panose="02020603050405020304" pitchFamily="18" charset="0"/>
              </a:rPr>
              <a:t>EU AI Act (2024)</a:t>
            </a:r>
            <a:endParaRPr lang="en-US" sz="2000" dirty="0">
              <a:latin typeface="Times New Roman" panose="02020603050405020304" pitchFamily="18" charset="0"/>
              <a:cs typeface="Times New Roman" panose="02020603050405020304" pitchFamily="18" charset="0"/>
            </a:endParaRPr>
          </a:p>
        </p:txBody>
      </p:sp>
      <p:sp>
        <p:nvSpPr>
          <p:cNvPr id="6" name="Text 2"/>
          <p:cNvSpPr/>
          <p:nvPr/>
        </p:nvSpPr>
        <p:spPr>
          <a:xfrm>
            <a:off x="997863" y="5776913"/>
            <a:ext cx="3939421" cy="653415"/>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Khung rủi ro (thấp-cao); Phân loại hệ thống, minh bạch cao rủi ro.</a:t>
            </a:r>
            <a:endParaRPr lang="en-US" sz="1600" dirty="0">
              <a:latin typeface="Times New Roman" panose="02020603050405020304" pitchFamily="18" charset="0"/>
              <a:cs typeface="Times New Roman" panose="02020603050405020304" pitchFamily="18" charset="0"/>
            </a:endParaRPr>
          </a:p>
        </p:txBody>
      </p:sp>
      <p:sp>
        <p:nvSpPr>
          <p:cNvPr id="7" name="Text 3"/>
          <p:cNvSpPr/>
          <p:nvPr/>
        </p:nvSpPr>
        <p:spPr>
          <a:xfrm>
            <a:off x="997863" y="6552724"/>
            <a:ext cx="3939421" cy="653415"/>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Tích cực: Đổi mới an toàn, bảo vệ quyền con người, tăng lòng tin 30%.</a:t>
            </a:r>
            <a:endParaRPr lang="en-US" sz="16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5141357" y="4315063"/>
            <a:ext cx="4347567" cy="816531"/>
          </a:xfrm>
          <a:prstGeom prst="rect">
            <a:avLst/>
          </a:prstGeom>
        </p:spPr>
      </p:pic>
      <p:sp>
        <p:nvSpPr>
          <p:cNvPr id="9" name="Text 4"/>
          <p:cNvSpPr/>
          <p:nvPr/>
        </p:nvSpPr>
        <p:spPr>
          <a:xfrm>
            <a:off x="5345430" y="5335667"/>
            <a:ext cx="2984421" cy="318849"/>
          </a:xfrm>
          <a:prstGeom prst="rect">
            <a:avLst/>
          </a:prstGeom>
          <a:noFill/>
          <a:ln/>
        </p:spPr>
        <p:txBody>
          <a:bodyPr wrap="none" lIns="0" tIns="0" rIns="0" bIns="0" rtlCol="0" anchor="t"/>
          <a:lstStyle/>
          <a:p>
            <a:pPr marL="0" indent="0" algn="l">
              <a:lnSpc>
                <a:spcPts val="2500"/>
              </a:lnSpc>
              <a:buNone/>
            </a:pPr>
            <a:r>
              <a:rPr lang="en-US" sz="2000" dirty="0">
                <a:latin typeface="Times New Roman" panose="02020603050405020304" pitchFamily="18" charset="0"/>
                <a:ea typeface="Outfit Medium" pitchFamily="34" charset="-122"/>
                <a:cs typeface="Times New Roman" panose="02020603050405020304" pitchFamily="18" charset="0"/>
              </a:rPr>
              <a:t>US Executive Order (2023)</a:t>
            </a:r>
            <a:endParaRPr lang="en-US" sz="2000" dirty="0">
              <a:latin typeface="Times New Roman" panose="02020603050405020304" pitchFamily="18" charset="0"/>
              <a:cs typeface="Times New Roman" panose="02020603050405020304" pitchFamily="18" charset="0"/>
            </a:endParaRPr>
          </a:p>
        </p:txBody>
      </p:sp>
      <p:sp>
        <p:nvSpPr>
          <p:cNvPr id="10" name="Text 5"/>
          <p:cNvSpPr/>
          <p:nvPr/>
        </p:nvSpPr>
        <p:spPr>
          <a:xfrm>
            <a:off x="5345430" y="5776913"/>
            <a:ext cx="3939421" cy="653415"/>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Lệnh hành pháp trách nhiệm; Đầu tư R&amp;D $2 tỷ, tiêu chuẩn an toàn.</a:t>
            </a:r>
            <a:endParaRPr lang="en-US" sz="1600" dirty="0">
              <a:latin typeface="Times New Roman" panose="02020603050405020304" pitchFamily="18" charset="0"/>
              <a:cs typeface="Times New Roman" panose="02020603050405020304" pitchFamily="18" charset="0"/>
            </a:endParaRPr>
          </a:p>
        </p:txBody>
      </p:sp>
      <p:sp>
        <p:nvSpPr>
          <p:cNvPr id="11" name="Text 6"/>
          <p:cNvSpPr/>
          <p:nvPr/>
        </p:nvSpPr>
        <p:spPr>
          <a:xfrm>
            <a:off x="5345430" y="6552724"/>
            <a:ext cx="3939421" cy="653415"/>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Tích cực: Khuyến khích sáng tạo, tạo 97 triệu việc làm.</a:t>
            </a:r>
            <a:endParaRPr lang="en-US" sz="16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9488924" y="4315063"/>
            <a:ext cx="4347567" cy="816531"/>
          </a:xfrm>
          <a:prstGeom prst="rect">
            <a:avLst/>
          </a:prstGeom>
        </p:spPr>
      </p:pic>
      <p:sp>
        <p:nvSpPr>
          <p:cNvPr id="13" name="Text 7"/>
          <p:cNvSpPr/>
          <p:nvPr/>
        </p:nvSpPr>
        <p:spPr>
          <a:xfrm>
            <a:off x="9692997" y="5335667"/>
            <a:ext cx="3812024" cy="318849"/>
          </a:xfrm>
          <a:prstGeom prst="rect">
            <a:avLst/>
          </a:prstGeom>
          <a:noFill/>
          <a:ln/>
        </p:spPr>
        <p:txBody>
          <a:bodyPr wrap="none" lIns="0" tIns="0" rIns="0" bIns="0" rtlCol="0" anchor="t"/>
          <a:lstStyle/>
          <a:p>
            <a:pPr marL="0" indent="0" algn="l">
              <a:lnSpc>
                <a:spcPts val="2500"/>
              </a:lnSpc>
              <a:buNone/>
            </a:pPr>
            <a:r>
              <a:rPr lang="en-US" sz="2000" dirty="0">
                <a:latin typeface="Times New Roman" panose="02020603050405020304" pitchFamily="18" charset="0"/>
                <a:ea typeface="Outfit Medium" pitchFamily="34" charset="-122"/>
                <a:cs typeface="Times New Roman" panose="02020603050405020304" pitchFamily="18" charset="0"/>
              </a:rPr>
              <a:t>UNESCO Recommendation (2021)</a:t>
            </a:r>
            <a:endParaRPr lang="en-US" sz="2000" dirty="0">
              <a:latin typeface="Times New Roman" panose="02020603050405020304" pitchFamily="18" charset="0"/>
              <a:cs typeface="Times New Roman" panose="02020603050405020304" pitchFamily="18" charset="0"/>
            </a:endParaRPr>
          </a:p>
        </p:txBody>
      </p:sp>
      <p:sp>
        <p:nvSpPr>
          <p:cNvPr id="14" name="Text 8"/>
          <p:cNvSpPr/>
          <p:nvPr/>
        </p:nvSpPr>
        <p:spPr>
          <a:xfrm>
            <a:off x="9692997" y="5776913"/>
            <a:ext cx="3939421" cy="653415"/>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Khuyến nghị đạo đức cho 194 quốc gia; Minh bạch, công bằng, bảo vệ quyền.</a:t>
            </a:r>
            <a:endParaRPr lang="en-US" sz="1600" dirty="0">
              <a:latin typeface="Times New Roman" panose="02020603050405020304" pitchFamily="18" charset="0"/>
              <a:cs typeface="Times New Roman" panose="02020603050405020304" pitchFamily="18" charset="0"/>
            </a:endParaRPr>
          </a:p>
        </p:txBody>
      </p:sp>
      <p:sp>
        <p:nvSpPr>
          <p:cNvPr id="15" name="Text 9"/>
          <p:cNvSpPr/>
          <p:nvPr/>
        </p:nvSpPr>
        <p:spPr>
          <a:xfrm>
            <a:off x="9692997" y="6552724"/>
            <a:ext cx="3939421" cy="653415"/>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IBM Plex Sans" pitchFamily="34" charset="-122"/>
                <a:cs typeface="Times New Roman" panose="02020603050405020304" pitchFamily="18" charset="0"/>
              </a:rPr>
              <a:t>Tích cực: Giảm bất bình đẳng, hợp tác quốc tế tăng 50%.</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16518"/>
            <a:ext cx="6098381" cy="673418"/>
          </a:xfrm>
          <a:prstGeom prst="rect">
            <a:avLst/>
          </a:prstGeom>
          <a:noFill/>
          <a:ln/>
        </p:spPr>
        <p:txBody>
          <a:bodyPr wrap="none" lIns="0" tIns="0" rIns="0" bIns="0" rtlCol="0" anchor="t"/>
          <a:lstStyle/>
          <a:p>
            <a:pPr marL="0" indent="0" algn="l">
              <a:lnSpc>
                <a:spcPts val="5300"/>
              </a:lnSpc>
              <a:buNone/>
            </a:pPr>
            <a:r>
              <a:rPr lang="en-US" sz="4200" dirty="0">
                <a:latin typeface="Times New Roman" panose="02020603050405020304" pitchFamily="18" charset="0"/>
                <a:ea typeface="Outfit Medium" pitchFamily="34" charset="-122"/>
                <a:cs typeface="Times New Roman" panose="02020603050405020304" pitchFamily="18" charset="0"/>
              </a:rPr>
              <a:t>Quy Định AI Tại Việt Nam</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20823"/>
            <a:ext cx="13042821"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Bảng 5 Văn Bản:</a:t>
            </a:r>
            <a:endParaRPr lang="en-US" sz="16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2408039"/>
            <a:ext cx="13042821" cy="5104924"/>
          </a:xfrm>
          <a:prstGeom prst="roundRect">
            <a:avLst>
              <a:gd name="adj" fmla="val 3799"/>
            </a:avLst>
          </a:prstGeom>
          <a:noFill/>
          <a:ln w="7620">
            <a:solidFill>
              <a:srgbClr val="000000">
                <a:alpha val="8000"/>
              </a:srgbClr>
            </a:solidFill>
            <a:prstDash val="solid"/>
          </a:ln>
        </p:spPr>
      </p:sp>
      <p:sp>
        <p:nvSpPr>
          <p:cNvPr id="5" name="Shape 3"/>
          <p:cNvSpPr/>
          <p:nvPr/>
        </p:nvSpPr>
        <p:spPr>
          <a:xfrm>
            <a:off x="801410" y="2415659"/>
            <a:ext cx="13026271" cy="618411"/>
          </a:xfrm>
          <a:prstGeom prst="rect">
            <a:avLst/>
          </a:prstGeom>
          <a:solidFill>
            <a:srgbClr val="FFFFFF">
              <a:alpha val="4000"/>
            </a:srgbClr>
          </a:solidFill>
          <a:ln/>
        </p:spPr>
      </p:sp>
      <p:sp>
        <p:nvSpPr>
          <p:cNvPr id="6" name="Text 4"/>
          <p:cNvSpPr/>
          <p:nvPr/>
        </p:nvSpPr>
        <p:spPr>
          <a:xfrm>
            <a:off x="1018223" y="2552462"/>
            <a:ext cx="3907036" cy="344805"/>
          </a:xfrm>
          <a:prstGeom prst="rect">
            <a:avLst/>
          </a:prstGeom>
          <a:noFill/>
          <a:ln/>
        </p:spPr>
        <p:txBody>
          <a:bodyPr wrap="none" lIns="0" tIns="0" rIns="0" bIns="0" rtlCol="0" anchor="t"/>
          <a:lstStyle/>
          <a:p>
            <a:pPr marL="0" indent="0" algn="l">
              <a:lnSpc>
                <a:spcPts val="2700"/>
              </a:lnSpc>
              <a:buNone/>
            </a:pPr>
            <a:r>
              <a:rPr lang="en-US" sz="1650" b="1" dirty="0">
                <a:latin typeface="Times New Roman" panose="02020603050405020304" pitchFamily="18" charset="0"/>
                <a:ea typeface="IBM Plex Sans" pitchFamily="34" charset="-122"/>
                <a:cs typeface="Times New Roman" panose="02020603050405020304" pitchFamily="18" charset="0"/>
              </a:rPr>
              <a:t>Văn Bản</a:t>
            </a:r>
            <a:endParaRPr lang="en-US" sz="1650" dirty="0">
              <a:latin typeface="Times New Roman" panose="02020603050405020304" pitchFamily="18" charset="0"/>
              <a:cs typeface="Times New Roman" panose="02020603050405020304" pitchFamily="18" charset="0"/>
            </a:endParaRPr>
          </a:p>
        </p:txBody>
      </p:sp>
      <p:sp>
        <p:nvSpPr>
          <p:cNvPr id="7" name="Text 5"/>
          <p:cNvSpPr/>
          <p:nvPr/>
        </p:nvSpPr>
        <p:spPr>
          <a:xfrm>
            <a:off x="5363647" y="2552462"/>
            <a:ext cx="3903226" cy="344805"/>
          </a:xfrm>
          <a:prstGeom prst="rect">
            <a:avLst/>
          </a:prstGeom>
          <a:noFill/>
          <a:ln/>
        </p:spPr>
        <p:txBody>
          <a:bodyPr wrap="none" lIns="0" tIns="0" rIns="0" bIns="0" rtlCol="0" anchor="t"/>
          <a:lstStyle/>
          <a:p>
            <a:pPr marL="0" indent="0" algn="l">
              <a:lnSpc>
                <a:spcPts val="2700"/>
              </a:lnSpc>
              <a:buNone/>
            </a:pPr>
            <a:r>
              <a:rPr lang="en-US" sz="1650" b="1" dirty="0">
                <a:latin typeface="Times New Roman" panose="02020603050405020304" pitchFamily="18" charset="0"/>
                <a:ea typeface="IBM Plex Sans" pitchFamily="34" charset="-122"/>
                <a:cs typeface="Times New Roman" panose="02020603050405020304" pitchFamily="18" charset="0"/>
              </a:rPr>
              <a:t>Ngày/Ban Hành</a:t>
            </a:r>
            <a:endParaRPr lang="en-US" sz="1650" dirty="0">
              <a:latin typeface="Times New Roman" panose="02020603050405020304" pitchFamily="18" charset="0"/>
              <a:cs typeface="Times New Roman" panose="02020603050405020304" pitchFamily="18" charset="0"/>
            </a:endParaRPr>
          </a:p>
        </p:txBody>
      </p:sp>
      <p:sp>
        <p:nvSpPr>
          <p:cNvPr id="8" name="Text 6"/>
          <p:cNvSpPr/>
          <p:nvPr/>
        </p:nvSpPr>
        <p:spPr>
          <a:xfrm>
            <a:off x="9705261" y="2552462"/>
            <a:ext cx="3907036" cy="344805"/>
          </a:xfrm>
          <a:prstGeom prst="rect">
            <a:avLst/>
          </a:prstGeom>
          <a:noFill/>
          <a:ln/>
        </p:spPr>
        <p:txBody>
          <a:bodyPr wrap="none" lIns="0" tIns="0" rIns="0" bIns="0" rtlCol="0" anchor="t"/>
          <a:lstStyle/>
          <a:p>
            <a:pPr marL="0" indent="0" algn="l">
              <a:lnSpc>
                <a:spcPts val="2700"/>
              </a:lnSpc>
              <a:buNone/>
            </a:pPr>
            <a:r>
              <a:rPr lang="en-US" sz="1650" b="1" dirty="0">
                <a:latin typeface="Times New Roman" panose="02020603050405020304" pitchFamily="18" charset="0"/>
                <a:ea typeface="IBM Plex Sans" pitchFamily="34" charset="-122"/>
                <a:cs typeface="Times New Roman" panose="02020603050405020304" pitchFamily="18" charset="0"/>
              </a:rPr>
              <a:t>Nội Dung Chính</a:t>
            </a:r>
            <a:endParaRPr lang="en-US" sz="1650" dirty="0">
              <a:latin typeface="Times New Roman" panose="02020603050405020304" pitchFamily="18" charset="0"/>
              <a:cs typeface="Times New Roman" panose="02020603050405020304" pitchFamily="18" charset="0"/>
            </a:endParaRPr>
          </a:p>
        </p:txBody>
      </p:sp>
      <p:sp>
        <p:nvSpPr>
          <p:cNvPr id="9" name="Shape 7"/>
          <p:cNvSpPr/>
          <p:nvPr/>
        </p:nvSpPr>
        <p:spPr>
          <a:xfrm>
            <a:off x="801410" y="3034070"/>
            <a:ext cx="13026271" cy="963216"/>
          </a:xfrm>
          <a:prstGeom prst="rect">
            <a:avLst/>
          </a:prstGeom>
          <a:solidFill>
            <a:srgbClr val="000000">
              <a:alpha val="4000"/>
            </a:srgbClr>
          </a:solidFill>
          <a:ln/>
        </p:spPr>
      </p:sp>
      <p:sp>
        <p:nvSpPr>
          <p:cNvPr id="10" name="Text 8"/>
          <p:cNvSpPr/>
          <p:nvPr/>
        </p:nvSpPr>
        <p:spPr>
          <a:xfrm>
            <a:off x="1018223" y="3170873"/>
            <a:ext cx="3907036"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Luật CNTT Số 2025</a:t>
            </a:r>
            <a:endParaRPr lang="en-US" sz="1650" dirty="0">
              <a:latin typeface="Times New Roman" panose="02020603050405020304" pitchFamily="18" charset="0"/>
              <a:cs typeface="Times New Roman" panose="02020603050405020304" pitchFamily="18" charset="0"/>
            </a:endParaRPr>
          </a:p>
        </p:txBody>
      </p:sp>
      <p:sp>
        <p:nvSpPr>
          <p:cNvPr id="11" name="Text 9"/>
          <p:cNvSpPr/>
          <p:nvPr/>
        </p:nvSpPr>
        <p:spPr>
          <a:xfrm>
            <a:off x="5363647" y="3170873"/>
            <a:ext cx="3903226"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14/6/2025, Quốc hội</a:t>
            </a:r>
            <a:endParaRPr lang="en-US" sz="1650" dirty="0">
              <a:latin typeface="Times New Roman" panose="02020603050405020304" pitchFamily="18" charset="0"/>
              <a:cs typeface="Times New Roman" panose="02020603050405020304" pitchFamily="18" charset="0"/>
            </a:endParaRPr>
          </a:p>
        </p:txBody>
      </p:sp>
      <p:sp>
        <p:nvSpPr>
          <p:cNvPr id="12" name="Text 10"/>
          <p:cNvSpPr/>
          <p:nvPr/>
        </p:nvSpPr>
        <p:spPr>
          <a:xfrm>
            <a:off x="9705261" y="3170873"/>
            <a:ext cx="3907036" cy="689610"/>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AI an toàn, minh bạch, công bằng; hiệu lực 1/1/2026.</a:t>
            </a:r>
            <a:endParaRPr lang="en-US" sz="1650" dirty="0">
              <a:latin typeface="Times New Roman" panose="02020603050405020304" pitchFamily="18" charset="0"/>
              <a:cs typeface="Times New Roman" panose="02020603050405020304" pitchFamily="18" charset="0"/>
            </a:endParaRPr>
          </a:p>
        </p:txBody>
      </p:sp>
      <p:sp>
        <p:nvSpPr>
          <p:cNvPr id="13" name="Shape 11"/>
          <p:cNvSpPr/>
          <p:nvPr/>
        </p:nvSpPr>
        <p:spPr>
          <a:xfrm>
            <a:off x="801410" y="3997285"/>
            <a:ext cx="13026271" cy="963216"/>
          </a:xfrm>
          <a:prstGeom prst="rect">
            <a:avLst/>
          </a:prstGeom>
          <a:solidFill>
            <a:srgbClr val="FFFFFF">
              <a:alpha val="4000"/>
            </a:srgbClr>
          </a:solidFill>
          <a:ln/>
        </p:spPr>
      </p:sp>
      <p:sp>
        <p:nvSpPr>
          <p:cNvPr id="14" name="Text 12"/>
          <p:cNvSpPr/>
          <p:nvPr/>
        </p:nvSpPr>
        <p:spPr>
          <a:xfrm>
            <a:off x="1018223" y="4134088"/>
            <a:ext cx="3907036"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Quyết định 1290/QĐ-BKHCN</a:t>
            </a:r>
            <a:endParaRPr lang="en-US" sz="1650" dirty="0">
              <a:latin typeface="Times New Roman" panose="02020603050405020304" pitchFamily="18" charset="0"/>
              <a:cs typeface="Times New Roman" panose="02020603050405020304" pitchFamily="18" charset="0"/>
            </a:endParaRPr>
          </a:p>
        </p:txBody>
      </p:sp>
      <p:sp>
        <p:nvSpPr>
          <p:cNvPr id="15" name="Text 13"/>
          <p:cNvSpPr/>
          <p:nvPr/>
        </p:nvSpPr>
        <p:spPr>
          <a:xfrm>
            <a:off x="5363647" y="4134088"/>
            <a:ext cx="3903226"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11/6/2024, Bộ KH&amp;CN</a:t>
            </a:r>
            <a:endParaRPr lang="en-US" sz="1650" dirty="0">
              <a:latin typeface="Times New Roman" panose="02020603050405020304" pitchFamily="18" charset="0"/>
              <a:cs typeface="Times New Roman" panose="02020603050405020304" pitchFamily="18" charset="0"/>
            </a:endParaRPr>
          </a:p>
        </p:txBody>
      </p:sp>
      <p:sp>
        <p:nvSpPr>
          <p:cNvPr id="16" name="Text 14"/>
          <p:cNvSpPr/>
          <p:nvPr/>
        </p:nvSpPr>
        <p:spPr>
          <a:xfrm>
            <a:off x="9705261" y="4134088"/>
            <a:ext cx="3907036" cy="689610"/>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9 nguyên tắc: Hợp tác, bảo mật, phẩm giá con người.</a:t>
            </a:r>
            <a:endParaRPr lang="en-US" sz="1650" dirty="0">
              <a:latin typeface="Times New Roman" panose="02020603050405020304" pitchFamily="18" charset="0"/>
              <a:cs typeface="Times New Roman" panose="02020603050405020304" pitchFamily="18" charset="0"/>
            </a:endParaRPr>
          </a:p>
        </p:txBody>
      </p:sp>
      <p:sp>
        <p:nvSpPr>
          <p:cNvPr id="17" name="Shape 15"/>
          <p:cNvSpPr/>
          <p:nvPr/>
        </p:nvSpPr>
        <p:spPr>
          <a:xfrm>
            <a:off x="801410" y="4960501"/>
            <a:ext cx="13026271" cy="618411"/>
          </a:xfrm>
          <a:prstGeom prst="rect">
            <a:avLst/>
          </a:prstGeom>
          <a:solidFill>
            <a:srgbClr val="000000">
              <a:alpha val="4000"/>
            </a:srgbClr>
          </a:solidFill>
          <a:ln/>
        </p:spPr>
      </p:sp>
      <p:sp>
        <p:nvSpPr>
          <p:cNvPr id="18" name="Text 16"/>
          <p:cNvSpPr/>
          <p:nvPr/>
        </p:nvSpPr>
        <p:spPr>
          <a:xfrm>
            <a:off x="1018223" y="5097304"/>
            <a:ext cx="3907036"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Nghị định 13/2023/NĐ-CP</a:t>
            </a:r>
            <a:endParaRPr lang="en-US" sz="1650" dirty="0">
              <a:latin typeface="Times New Roman" panose="02020603050405020304" pitchFamily="18" charset="0"/>
              <a:cs typeface="Times New Roman" panose="02020603050405020304" pitchFamily="18" charset="0"/>
            </a:endParaRPr>
          </a:p>
        </p:txBody>
      </p:sp>
      <p:sp>
        <p:nvSpPr>
          <p:cNvPr id="19" name="Text 17"/>
          <p:cNvSpPr/>
          <p:nvPr/>
        </p:nvSpPr>
        <p:spPr>
          <a:xfrm>
            <a:off x="5363647" y="5097304"/>
            <a:ext cx="3903226"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17/4/2023, Chính phủ</a:t>
            </a:r>
            <a:endParaRPr lang="en-US" sz="1650" dirty="0">
              <a:latin typeface="Times New Roman" panose="02020603050405020304" pitchFamily="18" charset="0"/>
              <a:cs typeface="Times New Roman" panose="02020603050405020304" pitchFamily="18" charset="0"/>
            </a:endParaRPr>
          </a:p>
        </p:txBody>
      </p:sp>
      <p:sp>
        <p:nvSpPr>
          <p:cNvPr id="20" name="Text 18"/>
          <p:cNvSpPr/>
          <p:nvPr/>
        </p:nvSpPr>
        <p:spPr>
          <a:xfrm>
            <a:off x="9705261" y="5097304"/>
            <a:ext cx="3907036"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Bảo vệ dữ liệu cá nhân trong AI.</a:t>
            </a:r>
            <a:endParaRPr lang="en-US" sz="1650" dirty="0">
              <a:latin typeface="Times New Roman" panose="02020603050405020304" pitchFamily="18" charset="0"/>
              <a:cs typeface="Times New Roman" panose="02020603050405020304" pitchFamily="18" charset="0"/>
            </a:endParaRPr>
          </a:p>
        </p:txBody>
      </p:sp>
      <p:sp>
        <p:nvSpPr>
          <p:cNvPr id="21" name="Shape 19"/>
          <p:cNvSpPr/>
          <p:nvPr/>
        </p:nvSpPr>
        <p:spPr>
          <a:xfrm>
            <a:off x="801410" y="5578912"/>
            <a:ext cx="13026271" cy="963216"/>
          </a:xfrm>
          <a:prstGeom prst="rect">
            <a:avLst/>
          </a:prstGeom>
          <a:solidFill>
            <a:srgbClr val="FFFFFF">
              <a:alpha val="4000"/>
            </a:srgbClr>
          </a:solidFill>
          <a:ln/>
        </p:spPr>
      </p:sp>
      <p:sp>
        <p:nvSpPr>
          <p:cNvPr id="22" name="Text 20"/>
          <p:cNvSpPr/>
          <p:nvPr/>
        </p:nvSpPr>
        <p:spPr>
          <a:xfrm>
            <a:off x="1018223" y="5715714"/>
            <a:ext cx="3907036"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Chiến lược AI 2030</a:t>
            </a:r>
            <a:endParaRPr lang="en-US" sz="1650" dirty="0">
              <a:latin typeface="Times New Roman" panose="02020603050405020304" pitchFamily="18" charset="0"/>
              <a:cs typeface="Times New Roman" panose="02020603050405020304" pitchFamily="18" charset="0"/>
            </a:endParaRPr>
          </a:p>
        </p:txBody>
      </p:sp>
      <p:sp>
        <p:nvSpPr>
          <p:cNvPr id="23" name="Text 21"/>
          <p:cNvSpPr/>
          <p:nvPr/>
        </p:nvSpPr>
        <p:spPr>
          <a:xfrm>
            <a:off x="5363647" y="5715714"/>
            <a:ext cx="3903226"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2021, Thủ tướng</a:t>
            </a:r>
            <a:endParaRPr lang="en-US" sz="1650" dirty="0">
              <a:latin typeface="Times New Roman" panose="02020603050405020304" pitchFamily="18" charset="0"/>
              <a:cs typeface="Times New Roman" panose="02020603050405020304" pitchFamily="18" charset="0"/>
            </a:endParaRPr>
          </a:p>
        </p:txBody>
      </p:sp>
      <p:sp>
        <p:nvSpPr>
          <p:cNvPr id="24" name="Text 22"/>
          <p:cNvSpPr/>
          <p:nvPr/>
        </p:nvSpPr>
        <p:spPr>
          <a:xfrm>
            <a:off x="9705261" y="5715714"/>
            <a:ext cx="3907036" cy="689610"/>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Hệ sinh thái AI, đào tạo 100.000 nhân lực.</a:t>
            </a:r>
            <a:endParaRPr lang="en-US" sz="1650" dirty="0">
              <a:latin typeface="Times New Roman" panose="02020603050405020304" pitchFamily="18" charset="0"/>
              <a:cs typeface="Times New Roman" panose="02020603050405020304" pitchFamily="18" charset="0"/>
            </a:endParaRPr>
          </a:p>
        </p:txBody>
      </p:sp>
      <p:sp>
        <p:nvSpPr>
          <p:cNvPr id="25" name="Shape 23"/>
          <p:cNvSpPr/>
          <p:nvPr/>
        </p:nvSpPr>
        <p:spPr>
          <a:xfrm>
            <a:off x="801410" y="6542127"/>
            <a:ext cx="13026271" cy="963216"/>
          </a:xfrm>
          <a:prstGeom prst="rect">
            <a:avLst/>
          </a:prstGeom>
          <a:solidFill>
            <a:srgbClr val="000000">
              <a:alpha val="4000"/>
            </a:srgbClr>
          </a:solidFill>
          <a:ln/>
        </p:spPr>
      </p:sp>
      <p:sp>
        <p:nvSpPr>
          <p:cNvPr id="26" name="Text 24"/>
          <p:cNvSpPr/>
          <p:nvPr/>
        </p:nvSpPr>
        <p:spPr>
          <a:xfrm>
            <a:off x="1018223" y="6678930"/>
            <a:ext cx="3907036"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Dự thảo Luật AI</a:t>
            </a:r>
            <a:endParaRPr lang="en-US" sz="1650" dirty="0">
              <a:latin typeface="Times New Roman" panose="02020603050405020304" pitchFamily="18" charset="0"/>
              <a:cs typeface="Times New Roman" panose="02020603050405020304" pitchFamily="18" charset="0"/>
            </a:endParaRPr>
          </a:p>
        </p:txBody>
      </p:sp>
      <p:sp>
        <p:nvSpPr>
          <p:cNvPr id="27" name="Text 25"/>
          <p:cNvSpPr/>
          <p:nvPr/>
        </p:nvSpPr>
        <p:spPr>
          <a:xfrm>
            <a:off x="5363647" y="6678930"/>
            <a:ext cx="3903226" cy="344805"/>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9/2025, Quốc hội</a:t>
            </a:r>
            <a:endParaRPr lang="en-US" sz="1650" dirty="0">
              <a:latin typeface="Times New Roman" panose="02020603050405020304" pitchFamily="18" charset="0"/>
              <a:cs typeface="Times New Roman" panose="02020603050405020304" pitchFamily="18" charset="0"/>
            </a:endParaRPr>
          </a:p>
        </p:txBody>
      </p:sp>
      <p:sp>
        <p:nvSpPr>
          <p:cNvPr id="28" name="Text 26"/>
          <p:cNvSpPr/>
          <p:nvPr/>
        </p:nvSpPr>
        <p:spPr>
          <a:xfrm>
            <a:off x="9705261" y="6678930"/>
            <a:ext cx="3907036" cy="689610"/>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IBM Plex Sans" pitchFamily="34" charset="-122"/>
                <a:cs typeface="Times New Roman" panose="02020603050405020304" pitchFamily="18" charset="0"/>
              </a:rPr>
              <a:t>Quản lý rủi ro cấp độ, nhãn AI sinh tạo 2026.</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38645"/>
            <a:ext cx="8562856"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Văn Bản Khuyến Khích Sử Dụng AI</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701052"/>
            <a:ext cx="13042821"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3 Văn Bản: Chiến lược AI 2030 (Thủ tướng), Nghị quyết 66-NQ/TW (2025, Bộ Chính trị), Dự thảo Luật AI 2025 (Quốc hội).</a:t>
            </a:r>
            <a:endParaRPr lang="en-US" sz="1750" dirty="0">
              <a:latin typeface="Times New Roman" panose="02020603050405020304" pitchFamily="18" charset="0"/>
              <a:cs typeface="Times New Roman" panose="02020603050405020304" pitchFamily="18" charset="0"/>
            </a:endParaRPr>
          </a:p>
        </p:txBody>
      </p:sp>
      <p:sp>
        <p:nvSpPr>
          <p:cNvPr id="4" name="Text 2"/>
          <p:cNvSpPr/>
          <p:nvPr/>
        </p:nvSpPr>
        <p:spPr>
          <a:xfrm>
            <a:off x="793790" y="3404116"/>
            <a:ext cx="2890480"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3 Quan Điểm Tích Cực:</a:t>
            </a:r>
            <a:endParaRPr lang="en-US" sz="2200" dirty="0">
              <a:latin typeface="Times New Roman" panose="02020603050405020304" pitchFamily="18" charset="0"/>
              <a:cs typeface="Times New Roman" panose="02020603050405020304" pitchFamily="18" charset="0"/>
            </a:endParaRPr>
          </a:p>
        </p:txBody>
      </p:sp>
      <p:sp>
        <p:nvSpPr>
          <p:cNvPr id="5" name="Shape 3"/>
          <p:cNvSpPr/>
          <p:nvPr/>
        </p:nvSpPr>
        <p:spPr>
          <a:xfrm>
            <a:off x="793790" y="4098608"/>
            <a:ext cx="4196358" cy="2592348"/>
          </a:xfrm>
          <a:prstGeom prst="roundRect">
            <a:avLst>
              <a:gd name="adj" fmla="val 7875"/>
            </a:avLst>
          </a:prstGeom>
          <a:solidFill>
            <a:srgbClr val="CFDBFC"/>
          </a:solidFill>
          <a:ln w="7620">
            <a:solidFill>
              <a:srgbClr val="406FF4"/>
            </a:solidFill>
            <a:prstDash val="solid"/>
          </a:ln>
          <a:effectLst>
            <a:outerShdw dist="20320" dir="2700000" algn="bl" rotWithShape="0">
              <a:srgbClr val="406FF4">
                <a:alpha val="100000"/>
              </a:srgbClr>
            </a:outerShdw>
          </a:effectLst>
        </p:spPr>
      </p:sp>
      <p:sp>
        <p:nvSpPr>
          <p:cNvPr id="6" name="Shape 4"/>
          <p:cNvSpPr/>
          <p:nvPr/>
        </p:nvSpPr>
        <p:spPr>
          <a:xfrm>
            <a:off x="1028224" y="4333042"/>
            <a:ext cx="680442" cy="680442"/>
          </a:xfrm>
          <a:prstGeom prst="roundRect">
            <a:avLst>
              <a:gd name="adj" fmla="val 13436980"/>
            </a:avLst>
          </a:prstGeom>
          <a:solidFill>
            <a:srgbClr val="406FF4"/>
          </a:solidFill>
          <a:ln/>
        </p:spPr>
      </p:sp>
      <p:pic>
        <p:nvPicPr>
          <p:cNvPr id="7" name="Image 0" descr="preencoded.png"/>
          <p:cNvPicPr>
            <a:picLocks noChangeAspect="1"/>
          </p:cNvPicPr>
          <p:nvPr/>
        </p:nvPicPr>
        <p:blipFill>
          <a:blip r:embed="rId3"/>
          <a:stretch>
            <a:fillRect/>
          </a:stretch>
        </p:blipFill>
        <p:spPr>
          <a:xfrm>
            <a:off x="1215390" y="4481870"/>
            <a:ext cx="306110" cy="382667"/>
          </a:xfrm>
          <a:prstGeom prst="rect">
            <a:avLst/>
          </a:prstGeom>
        </p:spPr>
      </p:pic>
      <p:sp>
        <p:nvSpPr>
          <p:cNvPr id="8" name="Text 5"/>
          <p:cNvSpPr/>
          <p:nvPr/>
        </p:nvSpPr>
        <p:spPr>
          <a:xfrm>
            <a:off x="1028224" y="5240298"/>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Thúc đẩy kinh tế số</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1028224" y="5730716"/>
            <a:ext cx="3727490"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Chiến lược 2030 - Tăng GDP 12-15% qua năng suất AI.</a:t>
            </a:r>
            <a:endParaRPr lang="en-US" sz="1750" dirty="0">
              <a:latin typeface="Times New Roman" panose="02020603050405020304" pitchFamily="18" charset="0"/>
              <a:cs typeface="Times New Roman" panose="02020603050405020304" pitchFamily="18" charset="0"/>
            </a:endParaRPr>
          </a:p>
        </p:txBody>
      </p:sp>
      <p:sp>
        <p:nvSpPr>
          <p:cNvPr id="10" name="Shape 7"/>
          <p:cNvSpPr/>
          <p:nvPr/>
        </p:nvSpPr>
        <p:spPr>
          <a:xfrm>
            <a:off x="5216962" y="4098608"/>
            <a:ext cx="4196358" cy="2592348"/>
          </a:xfrm>
          <a:prstGeom prst="roundRect">
            <a:avLst>
              <a:gd name="adj" fmla="val 7875"/>
            </a:avLst>
          </a:prstGeom>
          <a:solidFill>
            <a:srgbClr val="CFDBFC"/>
          </a:solidFill>
          <a:ln w="7620">
            <a:solidFill>
              <a:srgbClr val="7095F6"/>
            </a:solidFill>
            <a:prstDash val="solid"/>
          </a:ln>
          <a:effectLst>
            <a:outerShdw dist="20320" dir="2700000" algn="bl" rotWithShape="0">
              <a:srgbClr val="7095F6">
                <a:alpha val="100000"/>
              </a:srgbClr>
            </a:outerShdw>
          </a:effectLst>
        </p:spPr>
      </p:sp>
      <p:sp>
        <p:nvSpPr>
          <p:cNvPr id="11" name="Shape 8"/>
          <p:cNvSpPr/>
          <p:nvPr/>
        </p:nvSpPr>
        <p:spPr>
          <a:xfrm>
            <a:off x="5451396" y="4333042"/>
            <a:ext cx="680442" cy="680442"/>
          </a:xfrm>
          <a:prstGeom prst="roundRect">
            <a:avLst>
              <a:gd name="adj" fmla="val 13436980"/>
            </a:avLst>
          </a:prstGeom>
          <a:solidFill>
            <a:srgbClr val="7095F6"/>
          </a:solidFill>
          <a:ln/>
        </p:spPr>
      </p:sp>
      <p:pic>
        <p:nvPicPr>
          <p:cNvPr id="12" name="Image 1" descr="preencoded.png"/>
          <p:cNvPicPr>
            <a:picLocks noChangeAspect="1"/>
          </p:cNvPicPr>
          <p:nvPr/>
        </p:nvPicPr>
        <p:blipFill>
          <a:blip r:embed="rId4"/>
          <a:stretch>
            <a:fillRect/>
          </a:stretch>
        </p:blipFill>
        <p:spPr>
          <a:xfrm>
            <a:off x="5638562" y="4481870"/>
            <a:ext cx="306110" cy="382667"/>
          </a:xfrm>
          <a:prstGeom prst="rect">
            <a:avLst/>
          </a:prstGeom>
        </p:spPr>
      </p:pic>
      <p:sp>
        <p:nvSpPr>
          <p:cNvPr id="13" name="Text 9"/>
          <p:cNvSpPr/>
          <p:nvPr/>
        </p:nvSpPr>
        <p:spPr>
          <a:xfrm>
            <a:off x="5451396" y="5240298"/>
            <a:ext cx="3591878"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Nâng cao hiệu quả chính phủ</a:t>
            </a:r>
            <a:endParaRPr lang="en-US" sz="2200" dirty="0">
              <a:latin typeface="Times New Roman" panose="02020603050405020304" pitchFamily="18" charset="0"/>
              <a:cs typeface="Times New Roman" panose="02020603050405020304" pitchFamily="18" charset="0"/>
            </a:endParaRPr>
          </a:p>
        </p:txBody>
      </p:sp>
      <p:sp>
        <p:nvSpPr>
          <p:cNvPr id="14" name="Text 10"/>
          <p:cNvSpPr/>
          <p:nvPr/>
        </p:nvSpPr>
        <p:spPr>
          <a:xfrm>
            <a:off x="5451396" y="5730716"/>
            <a:ext cx="3727490"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Nghị quyết 66 - Giảm thủ tục 30%, tăng minh bạch.</a:t>
            </a:r>
            <a:endParaRPr lang="en-US" sz="1750" dirty="0">
              <a:latin typeface="Times New Roman" panose="02020603050405020304" pitchFamily="18" charset="0"/>
              <a:cs typeface="Times New Roman" panose="02020603050405020304" pitchFamily="18" charset="0"/>
            </a:endParaRPr>
          </a:p>
        </p:txBody>
      </p:sp>
      <p:sp>
        <p:nvSpPr>
          <p:cNvPr id="15" name="Shape 11"/>
          <p:cNvSpPr/>
          <p:nvPr/>
        </p:nvSpPr>
        <p:spPr>
          <a:xfrm>
            <a:off x="9640133" y="4098608"/>
            <a:ext cx="4196358" cy="2592348"/>
          </a:xfrm>
          <a:prstGeom prst="roundRect">
            <a:avLst>
              <a:gd name="adj" fmla="val 7875"/>
            </a:avLst>
          </a:prstGeom>
          <a:solidFill>
            <a:srgbClr val="CFDBFC"/>
          </a:solidFill>
          <a:ln w="7620">
            <a:solidFill>
              <a:srgbClr val="A2B9F9"/>
            </a:solidFill>
            <a:prstDash val="solid"/>
          </a:ln>
          <a:effectLst>
            <a:outerShdw dist="20320" dir="2700000" algn="bl" rotWithShape="0">
              <a:srgbClr val="A2B9F9">
                <a:alpha val="100000"/>
              </a:srgbClr>
            </a:outerShdw>
          </a:effectLst>
        </p:spPr>
      </p:sp>
      <p:sp>
        <p:nvSpPr>
          <p:cNvPr id="16" name="Shape 12"/>
          <p:cNvSpPr/>
          <p:nvPr/>
        </p:nvSpPr>
        <p:spPr>
          <a:xfrm>
            <a:off x="9874568" y="4333042"/>
            <a:ext cx="680442" cy="680442"/>
          </a:xfrm>
          <a:prstGeom prst="roundRect">
            <a:avLst>
              <a:gd name="adj" fmla="val 13436980"/>
            </a:avLst>
          </a:prstGeom>
          <a:solidFill>
            <a:srgbClr val="A2B9F9"/>
          </a:solidFill>
          <a:ln/>
        </p:spPr>
      </p:sp>
      <p:pic>
        <p:nvPicPr>
          <p:cNvPr id="17" name="Image 2" descr="preencoded.png"/>
          <p:cNvPicPr>
            <a:picLocks noChangeAspect="1"/>
          </p:cNvPicPr>
          <p:nvPr/>
        </p:nvPicPr>
        <p:blipFill>
          <a:blip r:embed="rId5"/>
          <a:stretch>
            <a:fillRect/>
          </a:stretch>
        </p:blipFill>
        <p:spPr>
          <a:xfrm>
            <a:off x="10061734" y="4481870"/>
            <a:ext cx="306110" cy="382667"/>
          </a:xfrm>
          <a:prstGeom prst="rect">
            <a:avLst/>
          </a:prstGeom>
        </p:spPr>
      </p:pic>
      <p:sp>
        <p:nvSpPr>
          <p:cNvPr id="18" name="Text 13"/>
          <p:cNvSpPr/>
          <p:nvPr/>
        </p:nvSpPr>
        <p:spPr>
          <a:xfrm>
            <a:off x="9874568" y="5240298"/>
            <a:ext cx="2903458"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Bảo vệ xã hội &amp; đổi mới</a:t>
            </a:r>
            <a:endParaRPr lang="en-US" sz="2200" dirty="0">
              <a:latin typeface="Times New Roman" panose="02020603050405020304" pitchFamily="18" charset="0"/>
              <a:cs typeface="Times New Roman" panose="02020603050405020304" pitchFamily="18" charset="0"/>
            </a:endParaRPr>
          </a:p>
        </p:txBody>
      </p:sp>
      <p:sp>
        <p:nvSpPr>
          <p:cNvPr id="19" name="Text 14"/>
          <p:cNvSpPr/>
          <p:nvPr/>
        </p:nvSpPr>
        <p:spPr>
          <a:xfrm>
            <a:off x="9874568" y="5730716"/>
            <a:ext cx="3727490"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Dự thảo Luật AI - "Make in Vietnam", 78% dân số sử dụng AI.</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10897" y="401360"/>
            <a:ext cx="4070747" cy="433388"/>
          </a:xfrm>
          <a:prstGeom prst="rect">
            <a:avLst/>
          </a:prstGeom>
          <a:noFill/>
          <a:ln/>
        </p:spPr>
        <p:txBody>
          <a:bodyPr wrap="none" lIns="0" tIns="0" rIns="0" bIns="0" rtlCol="0" anchor="t"/>
          <a:lstStyle/>
          <a:p>
            <a:pPr marL="0" indent="0" algn="l">
              <a:lnSpc>
                <a:spcPts val="3400"/>
              </a:lnSpc>
              <a:buNone/>
            </a:pPr>
            <a:r>
              <a:rPr lang="en-US" sz="2700" dirty="0">
                <a:latin typeface="Times New Roman" panose="02020603050405020304" pitchFamily="18" charset="0"/>
                <a:ea typeface="Outfit Medium" pitchFamily="34" charset="-122"/>
                <a:cs typeface="Times New Roman" panose="02020603050405020304" pitchFamily="18" charset="0"/>
              </a:rPr>
              <a:t>Ứng Dụng AI Trong Tòa Án</a:t>
            </a:r>
            <a:endParaRPr lang="en-US" sz="27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851059" y="1112044"/>
            <a:ext cx="12928163" cy="5659993"/>
          </a:xfrm>
          <a:prstGeom prst="rect">
            <a:avLst/>
          </a:prstGeom>
        </p:spPr>
      </p:pic>
      <p:sp>
        <p:nvSpPr>
          <p:cNvPr id="4" name="Text 1"/>
          <p:cNvSpPr/>
          <p:nvPr/>
        </p:nvSpPr>
        <p:spPr>
          <a:xfrm>
            <a:off x="5190943" y="3978654"/>
            <a:ext cx="1516249" cy="352434"/>
          </a:xfrm>
          <a:prstGeom prst="rect">
            <a:avLst/>
          </a:prstGeom>
          <a:noFill/>
          <a:ln/>
        </p:spPr>
        <p:txBody>
          <a:bodyPr wrap="none" lIns="0" tIns="0" rIns="0" bIns="0" rtlCol="0" anchor="t"/>
          <a:lstStyle/>
          <a:p>
            <a:pPr marL="0" indent="0" algn="ctr">
              <a:lnSpc>
                <a:spcPts val="1650"/>
              </a:lnSpc>
              <a:buNone/>
            </a:pPr>
            <a:r>
              <a:rPr lang="en-US" sz="1350" dirty="0">
                <a:latin typeface="Times New Roman" panose="02020603050405020304" pitchFamily="18" charset="0"/>
                <a:ea typeface="Outfit Medium" pitchFamily="34" charset="-122"/>
                <a:cs typeface="Times New Roman" panose="02020603050405020304" pitchFamily="18" charset="0"/>
              </a:rPr>
              <a:t>VINABASE</a:t>
            </a:r>
            <a:endParaRPr lang="en-US" sz="1350" dirty="0">
              <a:latin typeface="Times New Roman" panose="02020603050405020304" pitchFamily="18" charset="0"/>
              <a:cs typeface="Times New Roman" panose="02020603050405020304" pitchFamily="18" charset="0"/>
            </a:endParaRPr>
          </a:p>
        </p:txBody>
      </p:sp>
      <p:sp>
        <p:nvSpPr>
          <p:cNvPr id="5" name="Text 2"/>
          <p:cNvSpPr/>
          <p:nvPr/>
        </p:nvSpPr>
        <p:spPr>
          <a:xfrm>
            <a:off x="8060538" y="3978654"/>
            <a:ext cx="1516249" cy="352434"/>
          </a:xfrm>
          <a:prstGeom prst="rect">
            <a:avLst/>
          </a:prstGeom>
          <a:noFill/>
          <a:ln/>
        </p:spPr>
        <p:txBody>
          <a:bodyPr wrap="none" lIns="0" tIns="0" rIns="0" bIns="0" rtlCol="0" anchor="t"/>
          <a:lstStyle/>
          <a:p>
            <a:pPr marL="0" indent="0" algn="ctr">
              <a:lnSpc>
                <a:spcPts val="1650"/>
              </a:lnSpc>
              <a:buNone/>
            </a:pPr>
            <a:r>
              <a:rPr lang="en-US" sz="1350" dirty="0">
                <a:latin typeface="Times New Roman" panose="02020603050405020304" pitchFamily="18" charset="0"/>
                <a:ea typeface="Outfit Medium" pitchFamily="34" charset="-122"/>
                <a:cs typeface="Times New Roman" panose="02020603050405020304" pitchFamily="18" charset="0"/>
              </a:rPr>
              <a:t>AI Drafting</a:t>
            </a:r>
            <a:endParaRPr lang="en-US" sz="1350" dirty="0">
              <a:latin typeface="Times New Roman" panose="02020603050405020304" pitchFamily="18" charset="0"/>
              <a:cs typeface="Times New Roman" panose="02020603050405020304" pitchFamily="18" charset="0"/>
            </a:endParaRPr>
          </a:p>
        </p:txBody>
      </p:sp>
      <p:sp>
        <p:nvSpPr>
          <p:cNvPr id="6" name="Text 3"/>
          <p:cNvSpPr/>
          <p:nvPr/>
        </p:nvSpPr>
        <p:spPr>
          <a:xfrm>
            <a:off x="10704771" y="5680714"/>
            <a:ext cx="2756815" cy="281947"/>
          </a:xfrm>
          <a:prstGeom prst="rect">
            <a:avLst/>
          </a:prstGeom>
          <a:noFill/>
          <a:ln/>
        </p:spPr>
        <p:txBody>
          <a:bodyPr wrap="none" lIns="0" tIns="0" rIns="0" bIns="0" rtlCol="0" anchor="t"/>
          <a:lstStyle/>
          <a:p>
            <a:pPr marL="0" indent="0" algn="l">
              <a:lnSpc>
                <a:spcPts val="1350"/>
              </a:lnSpc>
              <a:buNone/>
            </a:pPr>
            <a:r>
              <a:rPr lang="en-US" sz="1050" dirty="0">
                <a:latin typeface="Times New Roman" panose="02020603050405020304" pitchFamily="18" charset="0"/>
                <a:ea typeface="IBM Plex Sans" pitchFamily="34" charset="-122"/>
                <a:cs typeface="Times New Roman" panose="02020603050405020304" pitchFamily="18" charset="0"/>
              </a:rPr>
              <a:t>Suggests legal reasoning</a:t>
            </a:r>
            <a:endParaRPr lang="en-US" sz="105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9955848" y="5656044"/>
            <a:ext cx="347148" cy="331875"/>
          </a:xfrm>
          <a:prstGeom prst="rect">
            <a:avLst/>
          </a:prstGeom>
        </p:spPr>
      </p:pic>
      <p:sp>
        <p:nvSpPr>
          <p:cNvPr id="8" name="Text 4"/>
          <p:cNvSpPr/>
          <p:nvPr/>
        </p:nvSpPr>
        <p:spPr>
          <a:xfrm>
            <a:off x="10654646" y="2316146"/>
            <a:ext cx="2819471" cy="281947"/>
          </a:xfrm>
          <a:prstGeom prst="rect">
            <a:avLst/>
          </a:prstGeom>
          <a:noFill/>
          <a:ln/>
        </p:spPr>
        <p:txBody>
          <a:bodyPr wrap="none" lIns="0" tIns="0" rIns="0" bIns="0" rtlCol="0" anchor="t"/>
          <a:lstStyle/>
          <a:p>
            <a:pPr marL="0" indent="0" algn="l">
              <a:lnSpc>
                <a:spcPts val="1350"/>
              </a:lnSpc>
              <a:buNone/>
            </a:pPr>
            <a:r>
              <a:rPr lang="en-US" sz="1050" dirty="0">
                <a:latin typeface="Times New Roman" panose="02020603050405020304" pitchFamily="18" charset="0"/>
                <a:ea typeface="IBM Plex Sans" pitchFamily="34" charset="-122"/>
                <a:cs typeface="Times New Roman" panose="02020603050405020304" pitchFamily="18" charset="0"/>
              </a:rPr>
              <a:t>Judgment drafting</a:t>
            </a:r>
            <a:endParaRPr lang="en-US" sz="105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9963876" y="2266022"/>
            <a:ext cx="351455" cy="331875"/>
          </a:xfrm>
          <a:prstGeom prst="rect">
            <a:avLst/>
          </a:prstGeom>
        </p:spPr>
      </p:pic>
      <p:sp>
        <p:nvSpPr>
          <p:cNvPr id="10" name="Text 5"/>
          <p:cNvSpPr/>
          <p:nvPr/>
        </p:nvSpPr>
        <p:spPr>
          <a:xfrm>
            <a:off x="1331597" y="5655652"/>
            <a:ext cx="2744285" cy="281947"/>
          </a:xfrm>
          <a:prstGeom prst="rect">
            <a:avLst/>
          </a:prstGeom>
          <a:noFill/>
          <a:ln/>
        </p:spPr>
        <p:txBody>
          <a:bodyPr wrap="none" lIns="0" tIns="0" rIns="0" bIns="0" rtlCol="0" anchor="t"/>
          <a:lstStyle/>
          <a:p>
            <a:pPr marL="0" indent="0" algn="r">
              <a:lnSpc>
                <a:spcPts val="1350"/>
              </a:lnSpc>
              <a:buNone/>
            </a:pPr>
            <a:r>
              <a:rPr lang="en-US" sz="1050" dirty="0">
                <a:latin typeface="Times New Roman" panose="02020603050405020304" pitchFamily="18" charset="0"/>
                <a:ea typeface="IBM Plex Sans" pitchFamily="34" charset="-122"/>
                <a:cs typeface="Times New Roman" panose="02020603050405020304" pitchFamily="18" charset="0"/>
              </a:rPr>
              <a:t>40% faster processing</a:t>
            </a:r>
            <a:endParaRPr lang="en-US" sz="105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4448483" y="5680518"/>
            <a:ext cx="347147" cy="331876"/>
          </a:xfrm>
          <a:prstGeom prst="rect">
            <a:avLst/>
          </a:prstGeom>
        </p:spPr>
      </p:pic>
      <p:sp>
        <p:nvSpPr>
          <p:cNvPr id="12" name="Text 6"/>
          <p:cNvSpPr/>
          <p:nvPr/>
        </p:nvSpPr>
        <p:spPr>
          <a:xfrm>
            <a:off x="1268942" y="2316146"/>
            <a:ext cx="2819471" cy="281947"/>
          </a:xfrm>
          <a:prstGeom prst="rect">
            <a:avLst/>
          </a:prstGeom>
          <a:noFill/>
          <a:ln/>
        </p:spPr>
        <p:txBody>
          <a:bodyPr wrap="none" lIns="0" tIns="0" rIns="0" bIns="0" rtlCol="0" anchor="t"/>
          <a:lstStyle/>
          <a:p>
            <a:pPr marL="0" indent="0" algn="r">
              <a:lnSpc>
                <a:spcPts val="1350"/>
              </a:lnSpc>
              <a:buNone/>
            </a:pPr>
            <a:r>
              <a:rPr lang="en-US" sz="1050" dirty="0">
                <a:latin typeface="Times New Roman" panose="02020603050405020304" pitchFamily="18" charset="0"/>
                <a:ea typeface="IBM Plex Sans" pitchFamily="34" charset="-122"/>
                <a:cs typeface="Times New Roman" panose="02020603050405020304" pitchFamily="18" charset="0"/>
              </a:rPr>
              <a:t>Case management</a:t>
            </a:r>
            <a:endParaRPr lang="en-US" sz="105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4405603" y="2266022"/>
            <a:ext cx="347147" cy="331875"/>
          </a:xfrm>
          <a:prstGeom prst="rect">
            <a:avLst/>
          </a:prstGeom>
        </p:spPr>
      </p:pic>
      <p:sp>
        <p:nvSpPr>
          <p:cNvPr id="14" name="Text 7"/>
          <p:cNvSpPr/>
          <p:nvPr/>
        </p:nvSpPr>
        <p:spPr>
          <a:xfrm>
            <a:off x="718899" y="7136011"/>
            <a:ext cx="3061216" cy="216694"/>
          </a:xfrm>
          <a:prstGeom prst="rect">
            <a:avLst/>
          </a:prstGeom>
          <a:noFill/>
          <a:ln/>
        </p:spPr>
        <p:txBody>
          <a:bodyPr wrap="none" lIns="0" tIns="0" rIns="0" bIns="0" rtlCol="0" anchor="t"/>
          <a:lstStyle/>
          <a:p>
            <a:pPr marL="0" indent="0" algn="l">
              <a:lnSpc>
                <a:spcPts val="1700"/>
              </a:lnSpc>
              <a:buNone/>
            </a:pPr>
            <a:r>
              <a:rPr lang="en-US" sz="1350" dirty="0">
                <a:latin typeface="Times New Roman" panose="02020603050405020304" pitchFamily="18" charset="0"/>
                <a:ea typeface="Outfit Medium" pitchFamily="34" charset="-122"/>
                <a:cs typeface="Times New Roman" panose="02020603050405020304" pitchFamily="18" charset="0"/>
              </a:rPr>
              <a:t>1. VINABASE: Hệ thống quản lý vụ án AI.</a:t>
            </a:r>
            <a:endParaRPr lang="en-US" sz="1350" dirty="0">
              <a:latin typeface="Times New Roman" panose="02020603050405020304" pitchFamily="18" charset="0"/>
              <a:cs typeface="Times New Roman" panose="02020603050405020304" pitchFamily="18" charset="0"/>
            </a:endParaRPr>
          </a:p>
        </p:txBody>
      </p:sp>
      <p:sp>
        <p:nvSpPr>
          <p:cNvPr id="15" name="Text 8"/>
          <p:cNvSpPr/>
          <p:nvPr/>
        </p:nvSpPr>
        <p:spPr>
          <a:xfrm>
            <a:off x="718899" y="7560707"/>
            <a:ext cx="13400603" cy="221933"/>
          </a:xfrm>
          <a:prstGeom prst="rect">
            <a:avLst/>
          </a:prstGeom>
          <a:noFill/>
          <a:ln/>
        </p:spPr>
        <p:txBody>
          <a:bodyPr wrap="none" lIns="0" tIns="0" rIns="0" bIns="0" rtlCol="0" anchor="t"/>
          <a:lstStyle/>
          <a:p>
            <a:pPr marL="0" indent="0" algn="l">
              <a:lnSpc>
                <a:spcPts val="1700"/>
              </a:lnSpc>
              <a:buNone/>
            </a:pPr>
            <a:r>
              <a:rPr lang="en-US" sz="1050" dirty="0">
                <a:latin typeface="Times New Roman" panose="02020603050405020304" pitchFamily="18" charset="0"/>
                <a:ea typeface="IBM Plex Sans" pitchFamily="34" charset="-122"/>
                <a:cs typeface="Times New Roman" panose="02020603050405020304" pitchFamily="18" charset="0"/>
              </a:rPr>
              <a:t>Luận giải: Tự động hóa phân loại hồ sơ, giảm thời gian xử lý 40%. Số liệu: Áp dụng TAND TP.HCM, xử lý 1 triệu vụ/năm 2025.</a:t>
            </a:r>
            <a:endParaRPr lang="en-US" sz="1050" dirty="0">
              <a:latin typeface="Times New Roman" panose="02020603050405020304" pitchFamily="18" charset="0"/>
              <a:cs typeface="Times New Roman" panose="02020603050405020304" pitchFamily="18" charset="0"/>
            </a:endParaRPr>
          </a:p>
        </p:txBody>
      </p:sp>
      <p:sp>
        <p:nvSpPr>
          <p:cNvPr id="16" name="Shape 9"/>
          <p:cNvSpPr/>
          <p:nvPr/>
        </p:nvSpPr>
        <p:spPr>
          <a:xfrm>
            <a:off x="510897" y="6928009"/>
            <a:ext cx="15240" cy="1010603"/>
          </a:xfrm>
          <a:prstGeom prst="rect">
            <a:avLst/>
          </a:prstGeom>
          <a:solidFill>
            <a:srgbClr val="A2B9F9"/>
          </a:solidFill>
          <a:ln/>
        </p:spPr>
      </p:sp>
      <p:sp>
        <p:nvSpPr>
          <p:cNvPr id="17" name="Text 10"/>
          <p:cNvSpPr/>
          <p:nvPr/>
        </p:nvSpPr>
        <p:spPr>
          <a:xfrm>
            <a:off x="8794112" y="7134369"/>
            <a:ext cx="3079790" cy="216694"/>
          </a:xfrm>
          <a:prstGeom prst="rect">
            <a:avLst/>
          </a:prstGeom>
          <a:noFill/>
          <a:ln/>
        </p:spPr>
        <p:txBody>
          <a:bodyPr wrap="none" lIns="0" tIns="0" rIns="0" bIns="0" rtlCol="0" anchor="t"/>
          <a:lstStyle/>
          <a:p>
            <a:pPr marL="0" indent="0" algn="l">
              <a:lnSpc>
                <a:spcPts val="1700"/>
              </a:lnSpc>
              <a:buNone/>
            </a:pPr>
            <a:r>
              <a:rPr lang="en-US" sz="1350" dirty="0">
                <a:latin typeface="Times New Roman" panose="02020603050405020304" pitchFamily="18" charset="0"/>
                <a:ea typeface="Outfit Medium" pitchFamily="34" charset="-122"/>
                <a:cs typeface="Times New Roman" panose="02020603050405020304" pitchFamily="18" charset="0"/>
              </a:rPr>
              <a:t>2. AI soạn bản án: Gợi ý lập luận từ án lệ.</a:t>
            </a:r>
            <a:endParaRPr lang="en-US" sz="1350" dirty="0">
              <a:latin typeface="Times New Roman" panose="02020603050405020304" pitchFamily="18" charset="0"/>
              <a:cs typeface="Times New Roman" panose="02020603050405020304" pitchFamily="18" charset="0"/>
            </a:endParaRPr>
          </a:p>
        </p:txBody>
      </p:sp>
      <p:sp>
        <p:nvSpPr>
          <p:cNvPr id="18" name="Text 11"/>
          <p:cNvSpPr/>
          <p:nvPr/>
        </p:nvSpPr>
        <p:spPr>
          <a:xfrm>
            <a:off x="8818663" y="7616655"/>
            <a:ext cx="5300840" cy="94785"/>
          </a:xfrm>
          <a:prstGeom prst="rect">
            <a:avLst/>
          </a:prstGeom>
          <a:noFill/>
          <a:ln/>
        </p:spPr>
        <p:txBody>
          <a:bodyPr wrap="none" lIns="0" tIns="0" rIns="0" bIns="0" rtlCol="0" anchor="t"/>
          <a:lstStyle/>
          <a:p>
            <a:pPr marL="0" indent="0" algn="l">
              <a:lnSpc>
                <a:spcPts val="1700"/>
              </a:lnSpc>
              <a:buNone/>
            </a:pPr>
            <a:r>
              <a:rPr lang="en-US" sz="1050" dirty="0">
                <a:latin typeface="Times New Roman" panose="02020603050405020304" pitchFamily="18" charset="0"/>
                <a:ea typeface="IBM Plex Sans" pitchFamily="34" charset="-122"/>
                <a:cs typeface="Times New Roman" panose="02020603050405020304" pitchFamily="18" charset="0"/>
              </a:rPr>
              <a:t>Luận giải: Tăng tốc soạn thảo 30%, nhất quán pháp lý. Số liệu: Giảm lỗi 25% tại TAND Tối cao.</a:t>
            </a:r>
            <a:endParaRPr lang="en-US" sz="1050" dirty="0">
              <a:latin typeface="Times New Roman" panose="02020603050405020304" pitchFamily="18" charset="0"/>
              <a:cs typeface="Times New Roman" panose="02020603050405020304" pitchFamily="18" charset="0"/>
            </a:endParaRPr>
          </a:p>
        </p:txBody>
      </p:sp>
      <p:sp>
        <p:nvSpPr>
          <p:cNvPr id="19" name="Shape 12"/>
          <p:cNvSpPr/>
          <p:nvPr/>
        </p:nvSpPr>
        <p:spPr>
          <a:xfrm>
            <a:off x="8627584" y="6918505"/>
            <a:ext cx="15240" cy="1010603"/>
          </a:xfrm>
          <a:prstGeom prst="rect">
            <a:avLst/>
          </a:prstGeom>
          <a:solidFill>
            <a:srgbClr val="A2B9F9"/>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09030"/>
            <a:ext cx="7556421" cy="1956435"/>
          </a:xfrm>
          <a:prstGeom prst="rect">
            <a:avLst/>
          </a:prstGeom>
          <a:noFill/>
          <a:ln/>
        </p:spPr>
        <p:txBody>
          <a:bodyPr wrap="square" lIns="0" tIns="0" rIns="0" bIns="0" rtlCol="0" anchor="t"/>
          <a:lstStyle/>
          <a:p>
            <a:pPr marL="0" indent="0" algn="l">
              <a:lnSpc>
                <a:spcPts val="7700"/>
              </a:lnSpc>
              <a:buNone/>
            </a:pPr>
            <a:r>
              <a:rPr lang="en-US" sz="6150" dirty="0">
                <a:latin typeface="Times New Roman" panose="02020603050405020304" pitchFamily="18" charset="0"/>
                <a:ea typeface="Outfit Medium" pitchFamily="34" charset="-122"/>
                <a:cs typeface="Times New Roman" panose="02020603050405020304" pitchFamily="18" charset="0"/>
              </a:rPr>
              <a:t>Ứng Dụng Cho Thư Ký</a:t>
            </a:r>
            <a:endParaRPr lang="en-US" sz="615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3105626"/>
            <a:ext cx="7556421" cy="2221230"/>
          </a:xfrm>
          <a:prstGeom prst="roundRect">
            <a:avLst>
              <a:gd name="adj" fmla="val 6587"/>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5" name="Shape 2"/>
          <p:cNvSpPr/>
          <p:nvPr/>
        </p:nvSpPr>
        <p:spPr>
          <a:xfrm>
            <a:off x="6249710" y="3105626"/>
            <a:ext cx="121920" cy="2221230"/>
          </a:xfrm>
          <a:prstGeom prst="roundRect">
            <a:avLst>
              <a:gd name="adj" fmla="val 167442"/>
            </a:avLst>
          </a:prstGeom>
          <a:solidFill>
            <a:srgbClr val="A2B9F9"/>
          </a:solidFill>
          <a:ln/>
        </p:spPr>
      </p:sp>
      <p:sp>
        <p:nvSpPr>
          <p:cNvPr id="6" name="Text 3"/>
          <p:cNvSpPr/>
          <p:nvPr/>
        </p:nvSpPr>
        <p:spPr>
          <a:xfrm>
            <a:off x="6628924" y="3362920"/>
            <a:ext cx="6950393" cy="708660"/>
          </a:xfrm>
          <a:prstGeom prst="rect">
            <a:avLst/>
          </a:prstGeom>
          <a:noFill/>
          <a:ln/>
        </p:spPr>
        <p:txBody>
          <a:bodyPr wrap="squar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AI ghi biên bản phiên tòa: Chuyển giọng nói thành văn bản.</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6628924" y="4207669"/>
            <a:ext cx="6950393"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Luận giải: Giảm thời gian ghi chép 50%, chính xác 95%.</a:t>
            </a:r>
            <a:endParaRPr lang="en-US" sz="1750" dirty="0">
              <a:latin typeface="Times New Roman" panose="02020603050405020304" pitchFamily="18" charset="0"/>
              <a:cs typeface="Times New Roman" panose="02020603050405020304" pitchFamily="18" charset="0"/>
            </a:endParaRPr>
          </a:p>
        </p:txBody>
      </p:sp>
      <p:sp>
        <p:nvSpPr>
          <p:cNvPr id="8" name="Text 5"/>
          <p:cNvSpPr/>
          <p:nvPr/>
        </p:nvSpPr>
        <p:spPr>
          <a:xfrm>
            <a:off x="6628924" y="4706660"/>
            <a:ext cx="6950393"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Số liệu: Thí điểm TAND Hà Nội, tiết kiệm 20 giờ/tháng/thư ký.</a:t>
            </a:r>
            <a:endParaRPr lang="en-US" sz="1750" dirty="0">
              <a:latin typeface="Times New Roman" panose="02020603050405020304" pitchFamily="18" charset="0"/>
              <a:cs typeface="Times New Roman" panose="02020603050405020304" pitchFamily="18" charset="0"/>
            </a:endParaRPr>
          </a:p>
        </p:txBody>
      </p:sp>
      <p:sp>
        <p:nvSpPr>
          <p:cNvPr id="9" name="Shape 6"/>
          <p:cNvSpPr/>
          <p:nvPr/>
        </p:nvSpPr>
        <p:spPr>
          <a:xfrm>
            <a:off x="6280190" y="5553670"/>
            <a:ext cx="7556421" cy="1866900"/>
          </a:xfrm>
          <a:prstGeom prst="roundRect">
            <a:avLst>
              <a:gd name="adj" fmla="val 7837"/>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10" name="Shape 7"/>
          <p:cNvSpPr/>
          <p:nvPr/>
        </p:nvSpPr>
        <p:spPr>
          <a:xfrm>
            <a:off x="6249710" y="5553670"/>
            <a:ext cx="121920" cy="1866900"/>
          </a:xfrm>
          <a:prstGeom prst="roundRect">
            <a:avLst>
              <a:gd name="adj" fmla="val 167442"/>
            </a:avLst>
          </a:prstGeom>
          <a:solidFill>
            <a:srgbClr val="A2B9F9"/>
          </a:solidFill>
          <a:ln/>
        </p:spPr>
      </p:sp>
      <p:sp>
        <p:nvSpPr>
          <p:cNvPr id="11" name="Text 8"/>
          <p:cNvSpPr/>
          <p:nvPr/>
        </p:nvSpPr>
        <p:spPr>
          <a:xfrm>
            <a:off x="6628924" y="5810964"/>
            <a:ext cx="5346263"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Tự động hóa hồ sơ: Phân loại tài liệu vụ án.</a:t>
            </a:r>
            <a:endParaRPr lang="en-US" sz="2200" dirty="0">
              <a:latin typeface="Times New Roman" panose="02020603050405020304" pitchFamily="18" charset="0"/>
              <a:cs typeface="Times New Roman" panose="02020603050405020304" pitchFamily="18" charset="0"/>
            </a:endParaRPr>
          </a:p>
        </p:txBody>
      </p:sp>
      <p:sp>
        <p:nvSpPr>
          <p:cNvPr id="12" name="Text 9"/>
          <p:cNvSpPr/>
          <p:nvPr/>
        </p:nvSpPr>
        <p:spPr>
          <a:xfrm>
            <a:off x="6628924" y="6301383"/>
            <a:ext cx="6950393"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Luận giải: Giảm lỗi nhập liệu 40%.</a:t>
            </a:r>
            <a:endParaRPr lang="en-US" sz="1750" dirty="0">
              <a:latin typeface="Times New Roman" panose="02020603050405020304" pitchFamily="18" charset="0"/>
              <a:cs typeface="Times New Roman" panose="02020603050405020304" pitchFamily="18" charset="0"/>
            </a:endParaRPr>
          </a:p>
        </p:txBody>
      </p:sp>
      <p:sp>
        <p:nvSpPr>
          <p:cNvPr id="13" name="Text 10"/>
          <p:cNvSpPr/>
          <p:nvPr/>
        </p:nvSpPr>
        <p:spPr>
          <a:xfrm>
            <a:off x="6628924" y="6800374"/>
            <a:ext cx="6950393"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Số liệu: Hỗ trợ 80% thư ký tòa cấp tỉnh 2025.</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1330</Words>
  <Application>Microsoft Office PowerPoint</Application>
  <PresentationFormat>Custom</PresentationFormat>
  <Paragraphs>157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Outfit Medium</vt:lpstr>
      <vt:lpstr>Times New Roman</vt:lpstr>
      <vt:lpstr>Calibri</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Administrator</cp:lastModifiedBy>
  <cp:revision>8</cp:revision>
  <dcterms:created xsi:type="dcterms:W3CDTF">2025-10-13T19:41:05Z</dcterms:created>
  <dcterms:modified xsi:type="dcterms:W3CDTF">2025-10-13T19:50:04Z</dcterms:modified>
</cp:coreProperties>
</file>